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414784C-15C1-407A-8533-365E2F4F7A5C}">
  <a:tblStyle styleId="{E414784C-15C1-407A-8533-365E2F4F7A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4C0829B-DC77-4E67-A32F-343007DF99F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regular.fntdata"/><Relationship Id="rId41" Type="http://schemas.openxmlformats.org/officeDocument/2006/relationships/slide" Target="slides/slide35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Lato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244c4e656_0_1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6244c4e656_0_18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244c4e656_0_1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6244c4e656_0_19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244c4e656_0_1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6244c4e656_0_19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244c4e656_0_2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6244c4e656_0_20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244c4e656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6244c4e656_0_8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244c4e656_0_1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6244c4e656_0_1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244c4e656_0_1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6244c4e656_0_1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6244c4e656_0_1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6244c4e656_0_1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6244c4e656_0_2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6244c4e656_0_2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3ebfd7a90_7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63ebfd7a90_7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6244c4e656_0_2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6244c4e656_0_2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6244c4e65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g6244c4e6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244c4e656_1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6244c4e65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6244c4e656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5" name="Google Shape;725;g6244c4e656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6244c4e65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3" name="Google Shape;733;g6244c4e656_0_2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244c4e656_0_4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6244c4e656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244c4e656_0_2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6244c4e656_0_2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6244c4e656_0_4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6244c4e65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244c4e656_0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9" name="Google Shape;769;g6244c4e656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244c4e656_0_4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6" name="Google Shape;776;g6244c4e656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6244c4e656_0_4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3" name="Google Shape;783;g6244c4e656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6244c4e656_0_4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6244c4e656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6244c4e656_0_2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6244c4e656_0_2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6244c4e65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0" name="Google Shape;820;g6244c4e656_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63ebfd7a90_1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g63ebfd7a90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6244c4e656_0_2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1" name="Google Shape;831;g6244c4e656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3ebfd7a90_1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63ebfd7a90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244c4e656_0_2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6244c4e65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244c4e656_0_3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6244c4e656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78" name="Google Shape;78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9451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libri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9451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1pPr>
            <a:lvl2pPr indent="-298450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536303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31" name="Google Shape;31;p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1_Section 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358775" y="857250"/>
            <a:ext cx="8424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b="0" i="0" sz="1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•"/>
              <a:defRPr b="0" i="0" sz="1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b="0" i="0" sz="1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b="0" i="0" sz="1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b="0" i="0" sz="1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b="0" i="0" sz="1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b="0" i="0" sz="1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b="0" i="0" sz="1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type="ctrTitle"/>
          </p:nvPr>
        </p:nvSpPr>
        <p:spPr>
          <a:xfrm>
            <a:off x="358775" y="1371600"/>
            <a:ext cx="84249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Helvetica Neue"/>
              <a:buNone/>
              <a:defRPr b="1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None/>
              <a:defRPr b="1" i="0" sz="2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None/>
              <a:defRPr b="1" i="0" sz="2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None/>
              <a:defRPr b="1" i="0" sz="2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None/>
              <a:defRPr b="1" i="0" sz="2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None/>
              <a:defRPr b="1" i="0" sz="2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None/>
              <a:defRPr b="1" i="0" sz="2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None/>
              <a:defRPr b="1" i="0" sz="2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None/>
              <a:defRPr b="1" i="0" sz="24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1" name="Google Shape;61;p10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Slide </a:t>
            </a: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jpg"/><Relationship Id="rId4" Type="http://schemas.openxmlformats.org/officeDocument/2006/relationships/image" Target="../media/image51.png"/><Relationship Id="rId5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jp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6.jp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6.jpg"/><Relationship Id="rId4" Type="http://schemas.openxmlformats.org/officeDocument/2006/relationships/image" Target="../media/image49.png"/><Relationship Id="rId9" Type="http://schemas.openxmlformats.org/officeDocument/2006/relationships/image" Target="../media/image34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6.jpg"/><Relationship Id="rId4" Type="http://schemas.openxmlformats.org/officeDocument/2006/relationships/image" Target="../media/image49.png"/><Relationship Id="rId9" Type="http://schemas.openxmlformats.org/officeDocument/2006/relationships/image" Target="../media/image34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3" Type="http://schemas.openxmlformats.org/officeDocument/2006/relationships/image" Target="../media/image57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jpg"/><Relationship Id="rId4" Type="http://schemas.openxmlformats.org/officeDocument/2006/relationships/image" Target="../media/image49.png"/><Relationship Id="rId9" Type="http://schemas.openxmlformats.org/officeDocument/2006/relationships/image" Target="../media/image34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3" Type="http://schemas.openxmlformats.org/officeDocument/2006/relationships/image" Target="../media/image57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jpg"/><Relationship Id="rId4" Type="http://schemas.openxmlformats.org/officeDocument/2006/relationships/image" Target="../media/image49.png"/><Relationship Id="rId9" Type="http://schemas.openxmlformats.org/officeDocument/2006/relationships/image" Target="../media/image34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0.png"/><Relationship Id="rId10" Type="http://schemas.openxmlformats.org/officeDocument/2006/relationships/image" Target="../media/image29.png"/><Relationship Id="rId13" Type="http://schemas.openxmlformats.org/officeDocument/2006/relationships/image" Target="../media/image57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jpg"/><Relationship Id="rId4" Type="http://schemas.openxmlformats.org/officeDocument/2006/relationships/image" Target="../media/image49.png"/><Relationship Id="rId9" Type="http://schemas.openxmlformats.org/officeDocument/2006/relationships/image" Target="../media/image34.png"/><Relationship Id="rId15" Type="http://schemas.openxmlformats.org/officeDocument/2006/relationships/image" Target="../media/image58.png"/><Relationship Id="rId14" Type="http://schemas.openxmlformats.org/officeDocument/2006/relationships/image" Target="../media/image59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4.png"/><Relationship Id="rId8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6.jpg"/><Relationship Id="rId4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jp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jp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55.png"/><Relationship Id="rId8" Type="http://schemas.openxmlformats.org/officeDocument/2006/relationships/image" Target="../media/image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jpg"/><Relationship Id="rId4" Type="http://schemas.openxmlformats.org/officeDocument/2006/relationships/image" Target="../media/image64.png"/><Relationship Id="rId5" Type="http://schemas.openxmlformats.org/officeDocument/2006/relationships/image" Target="../media/image63.png"/><Relationship Id="rId6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6.jpg"/><Relationship Id="rId4" Type="http://schemas.openxmlformats.org/officeDocument/2006/relationships/image" Target="../media/image72.png"/><Relationship Id="rId5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6.jpg"/><Relationship Id="rId4" Type="http://schemas.openxmlformats.org/officeDocument/2006/relationships/image" Target="../media/image65.png"/><Relationship Id="rId5" Type="http://schemas.openxmlformats.org/officeDocument/2006/relationships/image" Target="../media/image70.png"/><Relationship Id="rId6" Type="http://schemas.openxmlformats.org/officeDocument/2006/relationships/image" Target="../media/image63.png"/><Relationship Id="rId7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6.jpg"/><Relationship Id="rId4" Type="http://schemas.openxmlformats.org/officeDocument/2006/relationships/image" Target="../media/image78.png"/><Relationship Id="rId5" Type="http://schemas.openxmlformats.org/officeDocument/2006/relationships/image" Target="../media/image6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jpg"/><Relationship Id="rId4" Type="http://schemas.openxmlformats.org/officeDocument/2006/relationships/image" Target="../media/image77.png"/><Relationship Id="rId5" Type="http://schemas.openxmlformats.org/officeDocument/2006/relationships/image" Target="../media/image6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6.jpg"/><Relationship Id="rId4" Type="http://schemas.openxmlformats.org/officeDocument/2006/relationships/image" Target="../media/image79.png"/><Relationship Id="rId5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jpg"/><Relationship Id="rId4" Type="http://schemas.openxmlformats.org/officeDocument/2006/relationships/image" Target="../media/image74.png"/><Relationship Id="rId5" Type="http://schemas.openxmlformats.org/officeDocument/2006/relationships/image" Target="../media/image73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2.png"/><Relationship Id="rId13" Type="http://schemas.openxmlformats.org/officeDocument/2006/relationships/image" Target="../media/image3.png"/><Relationship Id="rId1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9" Type="http://schemas.openxmlformats.org/officeDocument/2006/relationships/image" Target="../media/image9.png"/><Relationship Id="rId15" Type="http://schemas.openxmlformats.org/officeDocument/2006/relationships/image" Target="../media/image40.png"/><Relationship Id="rId14" Type="http://schemas.openxmlformats.org/officeDocument/2006/relationships/image" Target="../media/image31.png"/><Relationship Id="rId16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3.png"/><Relationship Id="rId8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jpg"/><Relationship Id="rId4" Type="http://schemas.openxmlformats.org/officeDocument/2006/relationships/image" Target="../media/image76.png"/><Relationship Id="rId5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jpg"/><Relationship Id="rId4" Type="http://schemas.openxmlformats.org/officeDocument/2006/relationships/image" Target="../media/image7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jpg"/><Relationship Id="rId4" Type="http://schemas.openxmlformats.org/officeDocument/2006/relationships/hyperlink" Target="https://becominghuman.ai/accelerate-machine-learning-with-active-learning-96cea4b72fdb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jpg"/><Relationship Id="rId4" Type="http://schemas.openxmlformats.org/officeDocument/2006/relationships/hyperlink" Target="http://yann.lecun.com/exdb/mnist" TargetMode="Externa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12.png"/><Relationship Id="rId9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20.png"/><Relationship Id="rId13" Type="http://schemas.openxmlformats.org/officeDocument/2006/relationships/image" Target="../media/image71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1.png"/><Relationship Id="rId10" Type="http://schemas.openxmlformats.org/officeDocument/2006/relationships/image" Target="../media/image39.png"/><Relationship Id="rId13" Type="http://schemas.openxmlformats.org/officeDocument/2006/relationships/image" Target="../media/image43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5" Type="http://schemas.openxmlformats.org/officeDocument/2006/relationships/image" Target="../media/image2.png"/><Relationship Id="rId14" Type="http://schemas.openxmlformats.org/officeDocument/2006/relationships/image" Target="../media/image71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jp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jpg"/><Relationship Id="rId4" Type="http://schemas.openxmlformats.org/officeDocument/2006/relationships/image" Target="../media/image52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>
            <a:off x="248189" y="1039532"/>
            <a:ext cx="5007205" cy="20598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A6E"/>
              </a:buClr>
              <a:buSzPts val="30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Reinforcement Learning for Active Learning</a:t>
            </a:r>
            <a:endParaRPr b="1" sz="3000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5"/>
          <p:cNvSpPr txBox="1"/>
          <p:nvPr>
            <p:ph idx="4294967295" type="subTitle"/>
          </p:nvPr>
        </p:nvSpPr>
        <p:spPr>
          <a:xfrm>
            <a:off x="942242" y="1963559"/>
            <a:ext cx="3619098" cy="539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1D6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Interdisciplinary Project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1D6"/>
              </a:buClr>
              <a:buSzPts val="1500"/>
              <a:buFont typeface="Arial"/>
              <a:buNone/>
            </a:pPr>
            <a:r>
              <a:rPr b="1" i="0" lang="en-GB" sz="15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Ming Yip, Cheung</a:t>
            </a:r>
            <a:endParaRPr b="1" i="0" sz="1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/>
        </p:nvSpPr>
        <p:spPr>
          <a:xfrm>
            <a:off x="1948375" y="2078642"/>
            <a:ext cx="5247250" cy="986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6E"/>
              </a:buClr>
              <a:buSzPts val="14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Algorithm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/>
        </p:nvSpPr>
        <p:spPr>
          <a:xfrm>
            <a:off x="628650" y="273850"/>
            <a:ext cx="666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GB" sz="3000">
                <a:solidFill>
                  <a:srgbClr val="002A6E"/>
                </a:solidFill>
              </a:rPr>
              <a:t>T</a:t>
            </a: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raining </a:t>
            </a:r>
            <a:r>
              <a:rPr b="1" lang="en-GB" sz="3000">
                <a:solidFill>
                  <a:srgbClr val="002A6E"/>
                </a:solidFill>
              </a:rPr>
              <a:t>iteration - step by step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25"/>
          <p:cNvGrpSpPr/>
          <p:nvPr/>
        </p:nvGrpSpPr>
        <p:grpSpPr>
          <a:xfrm>
            <a:off x="1701525" y="2386875"/>
            <a:ext cx="1225800" cy="540000"/>
            <a:chOff x="1816825" y="2726250"/>
            <a:chExt cx="1225800" cy="540000"/>
          </a:xfrm>
        </p:grpSpPr>
        <p:sp>
          <p:nvSpPr>
            <p:cNvPr id="286" name="Google Shape;286;p25"/>
            <p:cNvSpPr/>
            <p:nvPr/>
          </p:nvSpPr>
          <p:spPr>
            <a:xfrm>
              <a:off x="1868527" y="2726250"/>
              <a:ext cx="1110000" cy="540000"/>
            </a:xfrm>
            <a:prstGeom prst="rect">
              <a:avLst/>
            </a:prstGeom>
            <a:solidFill>
              <a:srgbClr val="0837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816825" y="2765425"/>
              <a:ext cx="122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Classification Network</a:t>
              </a:r>
              <a:endParaRPr/>
            </a:p>
          </p:txBody>
        </p:sp>
      </p:grpSp>
      <p:grpSp>
        <p:nvGrpSpPr>
          <p:cNvPr id="288" name="Google Shape;288;p25"/>
          <p:cNvGrpSpPr/>
          <p:nvPr/>
        </p:nvGrpSpPr>
        <p:grpSpPr>
          <a:xfrm>
            <a:off x="5832939" y="2386875"/>
            <a:ext cx="1085400" cy="540000"/>
            <a:chOff x="5799139" y="2737725"/>
            <a:chExt cx="1085400" cy="540000"/>
          </a:xfrm>
        </p:grpSpPr>
        <p:sp>
          <p:nvSpPr>
            <p:cNvPr id="289" name="Google Shape;289;p25"/>
            <p:cNvSpPr/>
            <p:nvPr/>
          </p:nvSpPr>
          <p:spPr>
            <a:xfrm>
              <a:off x="5852250" y="2737725"/>
              <a:ext cx="979200" cy="540000"/>
            </a:xfrm>
            <a:prstGeom prst="rect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5799139" y="2869282"/>
              <a:ext cx="108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RL Agent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_\phi" id="291" name="Google Shape;291;p25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350" y="2532475"/>
            <a:ext cx="252600" cy="248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\theta" id="292" name="Google Shape;292;p25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6813" y="2507988"/>
            <a:ext cx="252600" cy="297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26"/>
          <p:cNvGrpSpPr/>
          <p:nvPr/>
        </p:nvGrpSpPr>
        <p:grpSpPr>
          <a:xfrm>
            <a:off x="1701525" y="2386875"/>
            <a:ext cx="1225800" cy="540000"/>
            <a:chOff x="1816825" y="2726250"/>
            <a:chExt cx="1225800" cy="540000"/>
          </a:xfrm>
        </p:grpSpPr>
        <p:sp>
          <p:nvSpPr>
            <p:cNvPr id="298" name="Google Shape;298;p26"/>
            <p:cNvSpPr/>
            <p:nvPr/>
          </p:nvSpPr>
          <p:spPr>
            <a:xfrm>
              <a:off x="1868527" y="2726250"/>
              <a:ext cx="1110000" cy="540000"/>
            </a:xfrm>
            <a:prstGeom prst="rect">
              <a:avLst/>
            </a:prstGeom>
            <a:solidFill>
              <a:srgbClr val="0837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9" name="Google Shape;299;p26"/>
            <p:cNvSpPr/>
            <p:nvPr/>
          </p:nvSpPr>
          <p:spPr>
            <a:xfrm>
              <a:off x="1816825" y="2765425"/>
              <a:ext cx="122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Classification Network</a:t>
              </a:r>
              <a:endParaRPr/>
            </a:p>
          </p:txBody>
        </p:sp>
      </p:grpSp>
      <p:grpSp>
        <p:nvGrpSpPr>
          <p:cNvPr id="300" name="Google Shape;300;p26"/>
          <p:cNvGrpSpPr/>
          <p:nvPr/>
        </p:nvGrpSpPr>
        <p:grpSpPr>
          <a:xfrm>
            <a:off x="5832939" y="2386875"/>
            <a:ext cx="1085400" cy="540000"/>
            <a:chOff x="5799139" y="2737725"/>
            <a:chExt cx="1085400" cy="540000"/>
          </a:xfrm>
        </p:grpSpPr>
        <p:sp>
          <p:nvSpPr>
            <p:cNvPr id="301" name="Google Shape;301;p26"/>
            <p:cNvSpPr/>
            <p:nvPr/>
          </p:nvSpPr>
          <p:spPr>
            <a:xfrm>
              <a:off x="5852250" y="2737725"/>
              <a:ext cx="979200" cy="540000"/>
            </a:xfrm>
            <a:prstGeom prst="rect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5799139" y="2869282"/>
              <a:ext cx="108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RL Agent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3" name="Google Shape;303;p26"/>
          <p:cNvSpPr/>
          <p:nvPr/>
        </p:nvSpPr>
        <p:spPr>
          <a:xfrm>
            <a:off x="104603" y="4084621"/>
            <a:ext cx="288000" cy="288000"/>
          </a:xfrm>
          <a:prstGeom prst="ellipse">
            <a:avLst/>
          </a:prstGeom>
          <a:solidFill>
            <a:srgbClr val="0071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26"/>
          <p:cNvGrpSpPr/>
          <p:nvPr/>
        </p:nvGrpSpPr>
        <p:grpSpPr>
          <a:xfrm>
            <a:off x="301378" y="2976421"/>
            <a:ext cx="1110000" cy="898510"/>
            <a:chOff x="188652" y="3124117"/>
            <a:chExt cx="1110000" cy="898510"/>
          </a:xfrm>
        </p:grpSpPr>
        <p:grpSp>
          <p:nvGrpSpPr>
            <p:cNvPr id="305" name="Google Shape;305;p26"/>
            <p:cNvGrpSpPr/>
            <p:nvPr/>
          </p:nvGrpSpPr>
          <p:grpSpPr>
            <a:xfrm>
              <a:off x="353391" y="3124117"/>
              <a:ext cx="780554" cy="608904"/>
              <a:chOff x="524942" y="3124117"/>
              <a:chExt cx="780554" cy="608904"/>
            </a:xfrm>
          </p:grpSpPr>
          <p:pic>
            <p:nvPicPr>
              <p:cNvPr id="306" name="Google Shape;306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4942" y="3124117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85775" rotWithShape="0" algn="bl" dir="2940000" dist="209550">
                  <a:srgbClr val="000000">
                    <a:alpha val="49800"/>
                  </a:srgbClr>
                </a:outerShdw>
              </a:effectLst>
            </p:spPr>
          </p:pic>
          <p:pic>
            <p:nvPicPr>
              <p:cNvPr id="307" name="Google Shape;307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23240" y="3171070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" name="Google Shape;308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9870" y="321802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1196" y="327227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0" name="Google Shape;310;p26"/>
            <p:cNvSpPr/>
            <p:nvPr/>
          </p:nvSpPr>
          <p:spPr>
            <a:xfrm>
              <a:off x="188652" y="3745727"/>
              <a:ext cx="1110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13969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  <a:r>
                <a:rPr lang="en-GB" sz="1000">
                  <a:solidFill>
                    <a:srgbClr val="0071D6"/>
                  </a:solidFill>
                </a:rPr>
                <a:t> </a:t>
              </a: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b="0" i="0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_\phi" id="311" name="Google Shape;311;p26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350" y="2532475"/>
            <a:ext cx="252600" cy="248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\theta" id="312" name="Google Shape;312;p26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813" y="2507988"/>
            <a:ext cx="252600" cy="297752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6"/>
          <p:cNvSpPr txBox="1"/>
          <p:nvPr/>
        </p:nvSpPr>
        <p:spPr>
          <a:xfrm>
            <a:off x="113150" y="4045688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" name="Google Shape;314;p26"/>
          <p:cNvCxnSpPr/>
          <p:nvPr/>
        </p:nvCxnSpPr>
        <p:spPr>
          <a:xfrm flipH="1" rot="10800000">
            <a:off x="1272125" y="2805750"/>
            <a:ext cx="399900" cy="3075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5" name="Google Shape;315;p26"/>
          <p:cNvSpPr txBox="1"/>
          <p:nvPr/>
        </p:nvSpPr>
        <p:spPr>
          <a:xfrm>
            <a:off x="345000" y="4084625"/>
            <a:ext cx="236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2A6E"/>
                </a:solidFill>
              </a:rPr>
              <a:t>Select </a:t>
            </a:r>
            <a:r>
              <a:rPr lang="en-GB" sz="1000">
                <a:solidFill>
                  <a:srgbClr val="0071D6"/>
                </a:solidFill>
              </a:rPr>
              <a:t>100 random images</a:t>
            </a:r>
            <a:endParaRPr i="0" sz="1000" u="none" cap="none" strike="noStrike">
              <a:solidFill>
                <a:srgbClr val="0071D6"/>
              </a:solidFill>
            </a:endParaRPr>
          </a:p>
        </p:txBody>
      </p:sp>
      <p:sp>
        <p:nvSpPr>
          <p:cNvPr id="316" name="Google Shape;316;p26"/>
          <p:cNvSpPr txBox="1"/>
          <p:nvPr/>
        </p:nvSpPr>
        <p:spPr>
          <a:xfrm>
            <a:off x="6786801" y="1698163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6"/>
          <p:cNvSpPr txBox="1"/>
          <p:nvPr/>
        </p:nvSpPr>
        <p:spPr>
          <a:xfrm>
            <a:off x="628650" y="273850"/>
            <a:ext cx="666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GB" sz="3000">
                <a:solidFill>
                  <a:srgbClr val="002A6E"/>
                </a:solidFill>
              </a:rPr>
              <a:t>T</a:t>
            </a: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raining </a:t>
            </a:r>
            <a:r>
              <a:rPr b="1" lang="en-GB" sz="3000">
                <a:solidFill>
                  <a:srgbClr val="002A6E"/>
                </a:solidFill>
              </a:rPr>
              <a:t>iteration - step by step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27"/>
          <p:cNvGrpSpPr/>
          <p:nvPr/>
        </p:nvGrpSpPr>
        <p:grpSpPr>
          <a:xfrm>
            <a:off x="1701525" y="2386875"/>
            <a:ext cx="1225800" cy="540000"/>
            <a:chOff x="1816825" y="2726250"/>
            <a:chExt cx="1225800" cy="540000"/>
          </a:xfrm>
        </p:grpSpPr>
        <p:sp>
          <p:nvSpPr>
            <p:cNvPr id="323" name="Google Shape;323;p27"/>
            <p:cNvSpPr/>
            <p:nvPr/>
          </p:nvSpPr>
          <p:spPr>
            <a:xfrm>
              <a:off x="1868527" y="2726250"/>
              <a:ext cx="1110000" cy="540000"/>
            </a:xfrm>
            <a:prstGeom prst="rect">
              <a:avLst/>
            </a:prstGeom>
            <a:solidFill>
              <a:srgbClr val="0837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1816825" y="2765425"/>
              <a:ext cx="122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Classification Network</a:t>
              </a:r>
              <a:endParaRPr/>
            </a:p>
          </p:txBody>
        </p:sp>
      </p:grpSp>
      <p:grpSp>
        <p:nvGrpSpPr>
          <p:cNvPr id="325" name="Google Shape;325;p27"/>
          <p:cNvGrpSpPr/>
          <p:nvPr/>
        </p:nvGrpSpPr>
        <p:grpSpPr>
          <a:xfrm>
            <a:off x="5832939" y="2386875"/>
            <a:ext cx="1085400" cy="540000"/>
            <a:chOff x="5799139" y="2737725"/>
            <a:chExt cx="1085400" cy="540000"/>
          </a:xfrm>
        </p:grpSpPr>
        <p:sp>
          <p:nvSpPr>
            <p:cNvPr id="326" name="Google Shape;326;p27"/>
            <p:cNvSpPr/>
            <p:nvPr/>
          </p:nvSpPr>
          <p:spPr>
            <a:xfrm>
              <a:off x="5852250" y="2737725"/>
              <a:ext cx="979200" cy="540000"/>
            </a:xfrm>
            <a:prstGeom prst="rect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27" name="Google Shape;327;p27"/>
            <p:cNvSpPr/>
            <p:nvPr/>
          </p:nvSpPr>
          <p:spPr>
            <a:xfrm>
              <a:off x="5799139" y="2869282"/>
              <a:ext cx="108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RL Agent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27"/>
          <p:cNvSpPr/>
          <p:nvPr/>
        </p:nvSpPr>
        <p:spPr>
          <a:xfrm>
            <a:off x="104603" y="4084621"/>
            <a:ext cx="288000" cy="288000"/>
          </a:xfrm>
          <a:prstGeom prst="ellipse">
            <a:avLst/>
          </a:prstGeom>
          <a:solidFill>
            <a:srgbClr val="0071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9" name="Google Shape;329;p27"/>
          <p:cNvCxnSpPr/>
          <p:nvPr/>
        </p:nvCxnSpPr>
        <p:spPr>
          <a:xfrm>
            <a:off x="2314429" y="3141671"/>
            <a:ext cx="40539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330" name="Google Shape;330;p27"/>
          <p:cNvGrpSpPr/>
          <p:nvPr/>
        </p:nvGrpSpPr>
        <p:grpSpPr>
          <a:xfrm>
            <a:off x="301378" y="2976421"/>
            <a:ext cx="1110000" cy="898510"/>
            <a:chOff x="188652" y="3124117"/>
            <a:chExt cx="1110000" cy="898510"/>
          </a:xfrm>
        </p:grpSpPr>
        <p:grpSp>
          <p:nvGrpSpPr>
            <p:cNvPr id="331" name="Google Shape;331;p27"/>
            <p:cNvGrpSpPr/>
            <p:nvPr/>
          </p:nvGrpSpPr>
          <p:grpSpPr>
            <a:xfrm>
              <a:off x="353391" y="3124117"/>
              <a:ext cx="780554" cy="608904"/>
              <a:chOff x="524942" y="3124117"/>
              <a:chExt cx="780554" cy="608904"/>
            </a:xfrm>
          </p:grpSpPr>
          <p:pic>
            <p:nvPicPr>
              <p:cNvPr id="332" name="Google Shape;332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4942" y="3124117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85775" rotWithShape="0" algn="bl" dir="2940000" dist="209550">
                  <a:srgbClr val="000000">
                    <a:alpha val="49800"/>
                  </a:srgbClr>
                </a:outerShdw>
              </a:effectLst>
            </p:spPr>
          </p:pic>
          <p:pic>
            <p:nvPicPr>
              <p:cNvPr id="333" name="Google Shape;333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23240" y="3171070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9870" y="321802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1196" y="327227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6" name="Google Shape;336;p27"/>
            <p:cNvSpPr/>
            <p:nvPr/>
          </p:nvSpPr>
          <p:spPr>
            <a:xfrm>
              <a:off x="188652" y="3745727"/>
              <a:ext cx="1110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13969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  <a:r>
                <a:rPr lang="en-GB" sz="1000">
                  <a:solidFill>
                    <a:srgbClr val="0071D6"/>
                  </a:solidFill>
                </a:rPr>
                <a:t> </a:t>
              </a: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b="0" i="0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_\phi" id="337" name="Google Shape;337;p2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350" y="2532475"/>
            <a:ext cx="252600" cy="248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\theta" id="338" name="Google Shape;338;p2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813" y="2507988"/>
            <a:ext cx="252600" cy="297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7"/>
          <p:cNvSpPr txBox="1"/>
          <p:nvPr/>
        </p:nvSpPr>
        <p:spPr>
          <a:xfrm>
            <a:off x="113150" y="4045688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340;p27"/>
          <p:cNvCxnSpPr/>
          <p:nvPr/>
        </p:nvCxnSpPr>
        <p:spPr>
          <a:xfrm rot="10800000">
            <a:off x="6375654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1" name="Google Shape;341;p27"/>
          <p:cNvCxnSpPr/>
          <p:nvPr/>
        </p:nvCxnSpPr>
        <p:spPr>
          <a:xfrm rot="10800000">
            <a:off x="2314429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342" name="Google Shape;342;p27"/>
          <p:cNvGrpSpPr/>
          <p:nvPr/>
        </p:nvGrpSpPr>
        <p:grpSpPr>
          <a:xfrm>
            <a:off x="2916237" y="3263514"/>
            <a:ext cx="2850279" cy="339600"/>
            <a:chOff x="3035224" y="3634164"/>
            <a:chExt cx="2850279" cy="339600"/>
          </a:xfrm>
        </p:grpSpPr>
        <p:grpSp>
          <p:nvGrpSpPr>
            <p:cNvPr id="343" name="Google Shape;343;p27"/>
            <p:cNvGrpSpPr/>
            <p:nvPr/>
          </p:nvGrpSpPr>
          <p:grpSpPr>
            <a:xfrm>
              <a:off x="3291971" y="3634164"/>
              <a:ext cx="2593532" cy="339600"/>
              <a:chOff x="3291971" y="3544515"/>
              <a:chExt cx="2593532" cy="339600"/>
            </a:xfrm>
          </p:grpSpPr>
          <p:sp>
            <p:nvSpPr>
              <p:cNvPr id="344" name="Google Shape;344;p27"/>
              <p:cNvSpPr txBox="1"/>
              <p:nvPr/>
            </p:nvSpPr>
            <p:spPr>
              <a:xfrm>
                <a:off x="3291971" y="3544515"/>
                <a:ext cx="2083500" cy="33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State S:</a:t>
                </a:r>
                <a:r>
                  <a:rPr b="0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0" i="0" lang="en-GB" sz="12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 Probability</a:t>
                </a:r>
                <a:endParaRPr b="0" i="0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f_\theta(y|x)" id="345" name="Google Shape;345;p27" title="MathEquation,#001a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5883" y="3595515"/>
                <a:ext cx="599620" cy="23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46" name="Google Shape;346;p27"/>
            <p:cNvSpPr/>
            <p:nvPr/>
          </p:nvSpPr>
          <p:spPr>
            <a:xfrm>
              <a:off x="3035224" y="3659964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27"/>
          <p:cNvSpPr txBox="1"/>
          <p:nvPr/>
        </p:nvSpPr>
        <p:spPr>
          <a:xfrm>
            <a:off x="2925150" y="3248225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8" name="Google Shape;348;p27"/>
          <p:cNvCxnSpPr/>
          <p:nvPr/>
        </p:nvCxnSpPr>
        <p:spPr>
          <a:xfrm flipH="1" rot="10800000">
            <a:off x="1272125" y="2805750"/>
            <a:ext cx="399900" cy="3075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9" name="Google Shape;349;p27"/>
          <p:cNvSpPr txBox="1"/>
          <p:nvPr/>
        </p:nvSpPr>
        <p:spPr>
          <a:xfrm>
            <a:off x="345000" y="4084625"/>
            <a:ext cx="236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2A6E"/>
                </a:solidFill>
              </a:rPr>
              <a:t>Select </a:t>
            </a:r>
            <a:r>
              <a:rPr lang="en-GB" sz="1000">
                <a:solidFill>
                  <a:srgbClr val="0071D6"/>
                </a:solidFill>
              </a:rPr>
              <a:t>100 random images</a:t>
            </a:r>
            <a:endParaRPr i="0" sz="1000" u="none" cap="none" strike="noStrike">
              <a:solidFill>
                <a:srgbClr val="0071D6"/>
              </a:solidFill>
            </a:endParaRPr>
          </a:p>
        </p:txBody>
      </p:sp>
      <p:pic>
        <p:nvPicPr>
          <p:cNvPr id="350" name="Google Shape;35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4950" y="322220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1" name="Google Shape;35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7650" y="3270075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" name="Google Shape;35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7275" y="333865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p27"/>
          <p:cNvSpPr txBox="1"/>
          <p:nvPr/>
        </p:nvSpPr>
        <p:spPr>
          <a:xfrm>
            <a:off x="628650" y="273850"/>
            <a:ext cx="666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GB" sz="3000">
                <a:solidFill>
                  <a:srgbClr val="002A6E"/>
                </a:solidFill>
              </a:rPr>
              <a:t>T</a:t>
            </a: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raining </a:t>
            </a:r>
            <a:r>
              <a:rPr b="1" lang="en-GB" sz="3000">
                <a:solidFill>
                  <a:srgbClr val="002A6E"/>
                </a:solidFill>
              </a:rPr>
              <a:t>iteration - step by step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358;p28"/>
          <p:cNvGrpSpPr/>
          <p:nvPr/>
        </p:nvGrpSpPr>
        <p:grpSpPr>
          <a:xfrm>
            <a:off x="1701525" y="2386875"/>
            <a:ext cx="1225800" cy="540000"/>
            <a:chOff x="1816825" y="2726250"/>
            <a:chExt cx="1225800" cy="540000"/>
          </a:xfrm>
        </p:grpSpPr>
        <p:sp>
          <p:nvSpPr>
            <p:cNvPr id="359" name="Google Shape;359;p28"/>
            <p:cNvSpPr/>
            <p:nvPr/>
          </p:nvSpPr>
          <p:spPr>
            <a:xfrm>
              <a:off x="1868527" y="2726250"/>
              <a:ext cx="1110000" cy="540000"/>
            </a:xfrm>
            <a:prstGeom prst="rect">
              <a:avLst/>
            </a:prstGeom>
            <a:solidFill>
              <a:srgbClr val="0837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816825" y="2765425"/>
              <a:ext cx="122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Classification Network</a:t>
              </a:r>
              <a:endParaRPr/>
            </a:p>
          </p:txBody>
        </p:sp>
      </p:grpSp>
      <p:grpSp>
        <p:nvGrpSpPr>
          <p:cNvPr id="361" name="Google Shape;361;p28"/>
          <p:cNvGrpSpPr/>
          <p:nvPr/>
        </p:nvGrpSpPr>
        <p:grpSpPr>
          <a:xfrm>
            <a:off x="5832939" y="2386875"/>
            <a:ext cx="1085400" cy="540000"/>
            <a:chOff x="5799139" y="2737725"/>
            <a:chExt cx="1085400" cy="540000"/>
          </a:xfrm>
        </p:grpSpPr>
        <p:sp>
          <p:nvSpPr>
            <p:cNvPr id="362" name="Google Shape;362;p28"/>
            <p:cNvSpPr/>
            <p:nvPr/>
          </p:nvSpPr>
          <p:spPr>
            <a:xfrm>
              <a:off x="5852250" y="2737725"/>
              <a:ext cx="979200" cy="540000"/>
            </a:xfrm>
            <a:prstGeom prst="rect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>
              <a:off x="5799139" y="2869282"/>
              <a:ext cx="108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RL Agent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" name="Google Shape;364;p28"/>
          <p:cNvSpPr/>
          <p:nvPr/>
        </p:nvSpPr>
        <p:spPr>
          <a:xfrm>
            <a:off x="104603" y="4084621"/>
            <a:ext cx="288000" cy="288000"/>
          </a:xfrm>
          <a:prstGeom prst="ellipse">
            <a:avLst/>
          </a:prstGeom>
          <a:solidFill>
            <a:srgbClr val="0071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28"/>
          <p:cNvCxnSpPr/>
          <p:nvPr/>
        </p:nvCxnSpPr>
        <p:spPr>
          <a:xfrm>
            <a:off x="2314429" y="3141671"/>
            <a:ext cx="40539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366" name="Google Shape;366;p28"/>
          <p:cNvGrpSpPr/>
          <p:nvPr/>
        </p:nvGrpSpPr>
        <p:grpSpPr>
          <a:xfrm>
            <a:off x="301378" y="2976421"/>
            <a:ext cx="1110000" cy="898510"/>
            <a:chOff x="188652" y="3124117"/>
            <a:chExt cx="1110000" cy="898510"/>
          </a:xfrm>
        </p:grpSpPr>
        <p:grpSp>
          <p:nvGrpSpPr>
            <p:cNvPr id="367" name="Google Shape;367;p28"/>
            <p:cNvGrpSpPr/>
            <p:nvPr/>
          </p:nvGrpSpPr>
          <p:grpSpPr>
            <a:xfrm>
              <a:off x="353391" y="3124117"/>
              <a:ext cx="780554" cy="608904"/>
              <a:chOff x="524942" y="3124117"/>
              <a:chExt cx="780554" cy="608904"/>
            </a:xfrm>
          </p:grpSpPr>
          <p:pic>
            <p:nvPicPr>
              <p:cNvPr id="368" name="Google Shape;368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4942" y="3124117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85775" rotWithShape="0" algn="bl" dir="2940000" dist="209550">
                  <a:srgbClr val="000000">
                    <a:alpha val="49800"/>
                  </a:srgbClr>
                </a:outerShdw>
              </a:effectLst>
            </p:spPr>
          </p:pic>
          <p:pic>
            <p:nvPicPr>
              <p:cNvPr id="369" name="Google Shape;369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23240" y="3171070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0" name="Google Shape;370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9870" y="321802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p2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1196" y="327227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2" name="Google Shape;372;p28"/>
            <p:cNvSpPr/>
            <p:nvPr/>
          </p:nvSpPr>
          <p:spPr>
            <a:xfrm>
              <a:off x="188652" y="3745727"/>
              <a:ext cx="1110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13969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  <a:r>
                <a:rPr lang="en-GB" sz="1000">
                  <a:solidFill>
                    <a:srgbClr val="0071D6"/>
                  </a:solidFill>
                </a:rPr>
                <a:t> </a:t>
              </a: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b="0" i="0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_\phi" id="373" name="Google Shape;373;p28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350" y="2532475"/>
            <a:ext cx="252600" cy="248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\theta" id="374" name="Google Shape;374;p28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813" y="2507988"/>
            <a:ext cx="252600" cy="297752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8"/>
          <p:cNvSpPr txBox="1"/>
          <p:nvPr/>
        </p:nvSpPr>
        <p:spPr>
          <a:xfrm>
            <a:off x="113150" y="4045688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28"/>
          <p:cNvCxnSpPr/>
          <p:nvPr/>
        </p:nvCxnSpPr>
        <p:spPr>
          <a:xfrm rot="10800000">
            <a:off x="6375654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28"/>
          <p:cNvCxnSpPr/>
          <p:nvPr/>
        </p:nvCxnSpPr>
        <p:spPr>
          <a:xfrm rot="10800000">
            <a:off x="2314429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378" name="Google Shape;378;p28"/>
          <p:cNvGrpSpPr/>
          <p:nvPr/>
        </p:nvGrpSpPr>
        <p:grpSpPr>
          <a:xfrm>
            <a:off x="2916237" y="3263514"/>
            <a:ext cx="2850279" cy="339600"/>
            <a:chOff x="3035224" y="3634164"/>
            <a:chExt cx="2850279" cy="339600"/>
          </a:xfrm>
        </p:grpSpPr>
        <p:grpSp>
          <p:nvGrpSpPr>
            <p:cNvPr id="379" name="Google Shape;379;p28"/>
            <p:cNvGrpSpPr/>
            <p:nvPr/>
          </p:nvGrpSpPr>
          <p:grpSpPr>
            <a:xfrm>
              <a:off x="3291971" y="3634164"/>
              <a:ext cx="2593532" cy="339600"/>
              <a:chOff x="3291971" y="3544515"/>
              <a:chExt cx="2593532" cy="339600"/>
            </a:xfrm>
          </p:grpSpPr>
          <p:sp>
            <p:nvSpPr>
              <p:cNvPr id="380" name="Google Shape;380;p28"/>
              <p:cNvSpPr txBox="1"/>
              <p:nvPr/>
            </p:nvSpPr>
            <p:spPr>
              <a:xfrm>
                <a:off x="3291971" y="3544515"/>
                <a:ext cx="2083500" cy="33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State S:</a:t>
                </a:r>
                <a:r>
                  <a:rPr b="0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0" i="0" lang="en-GB" sz="12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 Probability</a:t>
                </a:r>
                <a:endParaRPr b="0" i="0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f_\theta(y|x)" id="381" name="Google Shape;381;p28" title="MathEquation,#001a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5883" y="3595515"/>
                <a:ext cx="599620" cy="23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2" name="Google Shape;382;p28"/>
            <p:cNvSpPr/>
            <p:nvPr/>
          </p:nvSpPr>
          <p:spPr>
            <a:xfrm>
              <a:off x="3035224" y="3659964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3" name="Google Shape;383;p28"/>
          <p:cNvSpPr txBox="1"/>
          <p:nvPr/>
        </p:nvSpPr>
        <p:spPr>
          <a:xfrm>
            <a:off x="2925150" y="3248225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p28"/>
          <p:cNvCxnSpPr/>
          <p:nvPr/>
        </p:nvCxnSpPr>
        <p:spPr>
          <a:xfrm flipH="1" rot="10800000">
            <a:off x="1272125" y="2805750"/>
            <a:ext cx="399900" cy="3075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5" name="Google Shape;385;p28"/>
          <p:cNvSpPr txBox="1"/>
          <p:nvPr/>
        </p:nvSpPr>
        <p:spPr>
          <a:xfrm>
            <a:off x="345000" y="4084625"/>
            <a:ext cx="236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2A6E"/>
                </a:solidFill>
              </a:rPr>
              <a:t>Select </a:t>
            </a:r>
            <a:r>
              <a:rPr lang="en-GB" sz="1000">
                <a:solidFill>
                  <a:srgbClr val="0071D6"/>
                </a:solidFill>
              </a:rPr>
              <a:t>100 random images</a:t>
            </a:r>
            <a:endParaRPr i="0" sz="1000" u="none" cap="none" strike="noStrike">
              <a:solidFill>
                <a:srgbClr val="0071D6"/>
              </a:solidFill>
            </a:endParaRPr>
          </a:p>
        </p:txBody>
      </p:sp>
      <p:pic>
        <p:nvPicPr>
          <p:cNvPr id="386" name="Google Shape;38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4950" y="322220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7" name="Google Shape;38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7650" y="3270075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8" name="Google Shape;38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7275" y="333865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9" name="Google Shape;389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6450" y="1996491"/>
            <a:ext cx="335195" cy="335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6844" y="1995805"/>
            <a:ext cx="335199" cy="3365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1" name="Google Shape;391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97239" y="1995338"/>
            <a:ext cx="335198" cy="337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p28"/>
          <p:cNvSpPr txBox="1"/>
          <p:nvPr/>
        </p:nvSpPr>
        <p:spPr>
          <a:xfrm>
            <a:off x="7533958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13.2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7941792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15.8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8362192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10.7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grpSp>
        <p:nvGrpSpPr>
          <p:cNvPr id="395" name="Google Shape;395;p28"/>
          <p:cNvGrpSpPr/>
          <p:nvPr/>
        </p:nvGrpSpPr>
        <p:grpSpPr>
          <a:xfrm>
            <a:off x="6764883" y="1438013"/>
            <a:ext cx="2771702" cy="900000"/>
            <a:chOff x="3165127" y="1413361"/>
            <a:chExt cx="2553623" cy="900000"/>
          </a:xfrm>
        </p:grpSpPr>
        <p:sp>
          <p:nvSpPr>
            <p:cNvPr id="396" name="Google Shape;396;p28"/>
            <p:cNvSpPr txBox="1"/>
            <p:nvPr/>
          </p:nvSpPr>
          <p:spPr>
            <a:xfrm>
              <a:off x="3425250" y="1413361"/>
              <a:ext cx="2293500" cy="9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02A6E"/>
                  </a:solidFill>
                </a:rPr>
                <a:t>Predict </a:t>
              </a:r>
              <a:r>
                <a:rPr lang="en-GB" sz="1200">
                  <a:solidFill>
                    <a:srgbClr val="0071D6"/>
                  </a:solidFill>
                </a:rPr>
                <a:t>the state value</a:t>
              </a:r>
              <a:endParaRPr i="0" sz="1000" u="none" cap="none" strike="noStrike">
                <a:solidFill>
                  <a:srgbClr val="0071D6"/>
                </a:solidFill>
              </a:endParaRPr>
            </a:p>
          </p:txBody>
        </p:sp>
        <p:sp>
          <p:nvSpPr>
            <p:cNvPr id="397" name="Google Shape;397;p28"/>
            <p:cNvSpPr/>
            <p:nvPr/>
          </p:nvSpPr>
          <p:spPr>
            <a:xfrm>
              <a:off x="3165127" y="1719366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8" name="Google Shape;398;p28"/>
          <p:cNvSpPr txBox="1"/>
          <p:nvPr/>
        </p:nvSpPr>
        <p:spPr>
          <a:xfrm>
            <a:off x="6786801" y="1698163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(s)" id="399" name="Google Shape;399;p28" title="MathEquation,#2b73a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12863" y="1790388"/>
            <a:ext cx="335176" cy="19524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8"/>
          <p:cNvSpPr txBox="1"/>
          <p:nvPr/>
        </p:nvSpPr>
        <p:spPr>
          <a:xfrm>
            <a:off x="628650" y="273850"/>
            <a:ext cx="666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GB" sz="3000">
                <a:solidFill>
                  <a:srgbClr val="002A6E"/>
                </a:solidFill>
              </a:rPr>
              <a:t>T</a:t>
            </a: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raining </a:t>
            </a:r>
            <a:r>
              <a:rPr b="1" lang="en-GB" sz="3000">
                <a:solidFill>
                  <a:srgbClr val="002A6E"/>
                </a:solidFill>
              </a:rPr>
              <a:t>iteration - step by step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29"/>
          <p:cNvGrpSpPr/>
          <p:nvPr/>
        </p:nvGrpSpPr>
        <p:grpSpPr>
          <a:xfrm>
            <a:off x="1701525" y="2386875"/>
            <a:ext cx="1225800" cy="540000"/>
            <a:chOff x="1816825" y="2726250"/>
            <a:chExt cx="1225800" cy="540000"/>
          </a:xfrm>
        </p:grpSpPr>
        <p:sp>
          <p:nvSpPr>
            <p:cNvPr id="406" name="Google Shape;406;p29"/>
            <p:cNvSpPr/>
            <p:nvPr/>
          </p:nvSpPr>
          <p:spPr>
            <a:xfrm>
              <a:off x="1868527" y="2726250"/>
              <a:ext cx="1110000" cy="540000"/>
            </a:xfrm>
            <a:prstGeom prst="rect">
              <a:avLst/>
            </a:prstGeom>
            <a:solidFill>
              <a:srgbClr val="0837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1816825" y="2765425"/>
              <a:ext cx="122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Classification Network</a:t>
              </a:r>
              <a:endParaRPr/>
            </a:p>
          </p:txBody>
        </p:sp>
      </p:grpSp>
      <p:grpSp>
        <p:nvGrpSpPr>
          <p:cNvPr id="408" name="Google Shape;408;p29"/>
          <p:cNvGrpSpPr/>
          <p:nvPr/>
        </p:nvGrpSpPr>
        <p:grpSpPr>
          <a:xfrm>
            <a:off x="5832939" y="2386875"/>
            <a:ext cx="1085400" cy="540000"/>
            <a:chOff x="5799139" y="2737725"/>
            <a:chExt cx="1085400" cy="540000"/>
          </a:xfrm>
        </p:grpSpPr>
        <p:sp>
          <p:nvSpPr>
            <p:cNvPr id="409" name="Google Shape;409;p29"/>
            <p:cNvSpPr/>
            <p:nvPr/>
          </p:nvSpPr>
          <p:spPr>
            <a:xfrm>
              <a:off x="5852250" y="2737725"/>
              <a:ext cx="979200" cy="540000"/>
            </a:xfrm>
            <a:prstGeom prst="rect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5799139" y="2869282"/>
              <a:ext cx="108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RL Agent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1" name="Google Shape;411;p29"/>
          <p:cNvSpPr/>
          <p:nvPr/>
        </p:nvSpPr>
        <p:spPr>
          <a:xfrm>
            <a:off x="104603" y="4084621"/>
            <a:ext cx="288000" cy="288000"/>
          </a:xfrm>
          <a:prstGeom prst="ellipse">
            <a:avLst/>
          </a:prstGeom>
          <a:solidFill>
            <a:srgbClr val="0071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2" name="Google Shape;412;p29"/>
          <p:cNvCxnSpPr/>
          <p:nvPr/>
        </p:nvCxnSpPr>
        <p:spPr>
          <a:xfrm>
            <a:off x="2314429" y="3141671"/>
            <a:ext cx="40539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413" name="Google Shape;413;p29"/>
          <p:cNvGrpSpPr/>
          <p:nvPr/>
        </p:nvGrpSpPr>
        <p:grpSpPr>
          <a:xfrm>
            <a:off x="301378" y="2976421"/>
            <a:ext cx="1110000" cy="898510"/>
            <a:chOff x="188652" y="3124117"/>
            <a:chExt cx="1110000" cy="898510"/>
          </a:xfrm>
        </p:grpSpPr>
        <p:grpSp>
          <p:nvGrpSpPr>
            <p:cNvPr id="414" name="Google Shape;414;p29"/>
            <p:cNvGrpSpPr/>
            <p:nvPr/>
          </p:nvGrpSpPr>
          <p:grpSpPr>
            <a:xfrm>
              <a:off x="353391" y="3124117"/>
              <a:ext cx="780554" cy="608904"/>
              <a:chOff x="524942" y="3124117"/>
              <a:chExt cx="780554" cy="608904"/>
            </a:xfrm>
          </p:grpSpPr>
          <p:pic>
            <p:nvPicPr>
              <p:cNvPr id="415" name="Google Shape;415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4942" y="3124117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85775" rotWithShape="0" algn="bl" dir="2940000" dist="209550">
                  <a:srgbClr val="000000">
                    <a:alpha val="49800"/>
                  </a:srgbClr>
                </a:outerShdw>
              </a:effectLst>
            </p:spPr>
          </p:pic>
          <p:pic>
            <p:nvPicPr>
              <p:cNvPr id="416" name="Google Shape;416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23240" y="3171070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" name="Google Shape;417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9870" y="321802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Google Shape;418;p29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1196" y="327227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9" name="Google Shape;419;p29"/>
            <p:cNvSpPr/>
            <p:nvPr/>
          </p:nvSpPr>
          <p:spPr>
            <a:xfrm>
              <a:off x="188652" y="3745727"/>
              <a:ext cx="1110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13969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  <a:r>
                <a:rPr lang="en-GB" sz="1000">
                  <a:solidFill>
                    <a:srgbClr val="0071D6"/>
                  </a:solidFill>
                </a:rPr>
                <a:t> </a:t>
              </a: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b="0" i="0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_\phi" id="420" name="Google Shape;420;p29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350" y="2532475"/>
            <a:ext cx="252600" cy="248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\theta" id="421" name="Google Shape;421;p29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813" y="2507988"/>
            <a:ext cx="252600" cy="29775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29"/>
          <p:cNvSpPr txBox="1"/>
          <p:nvPr/>
        </p:nvSpPr>
        <p:spPr>
          <a:xfrm>
            <a:off x="113150" y="4045688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3" name="Google Shape;423;p29"/>
          <p:cNvCxnSpPr/>
          <p:nvPr/>
        </p:nvCxnSpPr>
        <p:spPr>
          <a:xfrm rot="10800000">
            <a:off x="6375654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24" name="Google Shape;424;p29"/>
          <p:cNvCxnSpPr/>
          <p:nvPr/>
        </p:nvCxnSpPr>
        <p:spPr>
          <a:xfrm rot="10800000">
            <a:off x="2314429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425" name="Google Shape;425;p29"/>
          <p:cNvGrpSpPr/>
          <p:nvPr/>
        </p:nvGrpSpPr>
        <p:grpSpPr>
          <a:xfrm>
            <a:off x="2916237" y="3263514"/>
            <a:ext cx="2850279" cy="339600"/>
            <a:chOff x="3035224" y="3634164"/>
            <a:chExt cx="2850279" cy="339600"/>
          </a:xfrm>
        </p:grpSpPr>
        <p:grpSp>
          <p:nvGrpSpPr>
            <p:cNvPr id="426" name="Google Shape;426;p29"/>
            <p:cNvGrpSpPr/>
            <p:nvPr/>
          </p:nvGrpSpPr>
          <p:grpSpPr>
            <a:xfrm>
              <a:off x="3291971" y="3634164"/>
              <a:ext cx="2593532" cy="339600"/>
              <a:chOff x="3291971" y="3544515"/>
              <a:chExt cx="2593532" cy="339600"/>
            </a:xfrm>
          </p:grpSpPr>
          <p:sp>
            <p:nvSpPr>
              <p:cNvPr id="427" name="Google Shape;427;p29"/>
              <p:cNvSpPr txBox="1"/>
              <p:nvPr/>
            </p:nvSpPr>
            <p:spPr>
              <a:xfrm>
                <a:off x="3291971" y="3544515"/>
                <a:ext cx="2083500" cy="33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State S:</a:t>
                </a:r>
                <a:r>
                  <a:rPr b="0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0" i="0" lang="en-GB" sz="12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 Probability</a:t>
                </a:r>
                <a:endParaRPr b="0" i="0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f_\theta(y|x)" id="428" name="Google Shape;428;p29" title="MathEquation,#001a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5883" y="3595515"/>
                <a:ext cx="599620" cy="23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9" name="Google Shape;429;p29"/>
            <p:cNvSpPr/>
            <p:nvPr/>
          </p:nvSpPr>
          <p:spPr>
            <a:xfrm>
              <a:off x="3035224" y="3659964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0" name="Google Shape;430;p29"/>
          <p:cNvSpPr txBox="1"/>
          <p:nvPr/>
        </p:nvSpPr>
        <p:spPr>
          <a:xfrm>
            <a:off x="2925150" y="3248225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1" name="Google Shape;431;p29"/>
          <p:cNvGrpSpPr/>
          <p:nvPr/>
        </p:nvGrpSpPr>
        <p:grpSpPr>
          <a:xfrm>
            <a:off x="2916233" y="1438013"/>
            <a:ext cx="2771702" cy="900000"/>
            <a:chOff x="3165127" y="1413361"/>
            <a:chExt cx="2553623" cy="900000"/>
          </a:xfrm>
        </p:grpSpPr>
        <p:sp>
          <p:nvSpPr>
            <p:cNvPr id="432" name="Google Shape;432;p29"/>
            <p:cNvSpPr txBox="1"/>
            <p:nvPr/>
          </p:nvSpPr>
          <p:spPr>
            <a:xfrm>
              <a:off x="3425250" y="1413361"/>
              <a:ext cx="2293500" cy="9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Action a:</a:t>
              </a:r>
              <a:r>
                <a:rPr b="0" i="0" lang="en-GB" sz="12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200">
                  <a:solidFill>
                    <a:srgbClr val="002A6E"/>
                  </a:solidFill>
                </a:rPr>
                <a:t> </a:t>
              </a:r>
              <a:r>
                <a:rPr b="0" i="0" lang="en-GB" sz="1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Select 10 images </a:t>
              </a:r>
              <a:endParaRPr b="0" i="0" sz="1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with highest </a:t>
              </a:r>
              <a:r>
                <a:rPr lang="en-GB" sz="1000">
                  <a:solidFill>
                    <a:srgbClr val="0071D6"/>
                  </a:solidFill>
                </a:rPr>
                <a:t>prediction value</a:t>
              </a:r>
              <a:r>
                <a:rPr b="0" i="0" lang="en-GB" sz="10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3165127" y="1647641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4" name="Google Shape;434;p29"/>
          <p:cNvCxnSpPr/>
          <p:nvPr/>
        </p:nvCxnSpPr>
        <p:spPr>
          <a:xfrm>
            <a:off x="2314429" y="2178446"/>
            <a:ext cx="40539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cxnSp>
        <p:nvCxnSpPr>
          <p:cNvPr id="435" name="Google Shape;435;p29"/>
          <p:cNvCxnSpPr/>
          <p:nvPr/>
        </p:nvCxnSpPr>
        <p:spPr>
          <a:xfrm rot="10800000">
            <a:off x="6375654" y="21720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cxnSp>
        <p:nvCxnSpPr>
          <p:cNvPr id="436" name="Google Shape;436;p29"/>
          <p:cNvCxnSpPr/>
          <p:nvPr/>
        </p:nvCxnSpPr>
        <p:spPr>
          <a:xfrm rot="10800000">
            <a:off x="2314429" y="21720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triangle"/>
            <a:tailEnd len="med" w="med" type="none"/>
          </a:ln>
        </p:spPr>
      </p:cxnSp>
      <p:cxnSp>
        <p:nvCxnSpPr>
          <p:cNvPr id="437" name="Google Shape;437;p29"/>
          <p:cNvCxnSpPr/>
          <p:nvPr/>
        </p:nvCxnSpPr>
        <p:spPr>
          <a:xfrm flipH="1" rot="10800000">
            <a:off x="1272125" y="2805750"/>
            <a:ext cx="399900" cy="3075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38" name="Google Shape;438;p29"/>
          <p:cNvSpPr txBox="1"/>
          <p:nvPr/>
        </p:nvSpPr>
        <p:spPr>
          <a:xfrm>
            <a:off x="2940126" y="1629200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29"/>
          <p:cNvSpPr txBox="1"/>
          <p:nvPr/>
        </p:nvSpPr>
        <p:spPr>
          <a:xfrm>
            <a:off x="345000" y="4084625"/>
            <a:ext cx="236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2A6E"/>
                </a:solidFill>
              </a:rPr>
              <a:t>Select </a:t>
            </a:r>
            <a:r>
              <a:rPr lang="en-GB" sz="1000">
                <a:solidFill>
                  <a:srgbClr val="0071D6"/>
                </a:solidFill>
              </a:rPr>
              <a:t>100 random images</a:t>
            </a:r>
            <a:endParaRPr i="0" sz="1000" u="none" cap="none" strike="noStrike">
              <a:solidFill>
                <a:srgbClr val="0071D6"/>
              </a:solidFill>
            </a:endParaRPr>
          </a:p>
        </p:txBody>
      </p:sp>
      <p:pic>
        <p:nvPicPr>
          <p:cNvPr id="440" name="Google Shape;44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4950" y="322220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1" name="Google Shape;44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7650" y="3270075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2" name="Google Shape;44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7275" y="333865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6450" y="1996491"/>
            <a:ext cx="335195" cy="335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4" name="Google Shape;444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6844" y="1995805"/>
            <a:ext cx="335199" cy="3365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5" name="Google Shape;445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97239" y="1995338"/>
            <a:ext cx="335198" cy="337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6" name="Google Shape;446;p29"/>
          <p:cNvSpPr txBox="1"/>
          <p:nvPr/>
        </p:nvSpPr>
        <p:spPr>
          <a:xfrm>
            <a:off x="7533958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13.2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sp>
        <p:nvSpPr>
          <p:cNvPr id="447" name="Google Shape;447;p29"/>
          <p:cNvSpPr txBox="1"/>
          <p:nvPr/>
        </p:nvSpPr>
        <p:spPr>
          <a:xfrm>
            <a:off x="7941792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15.8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sp>
        <p:nvSpPr>
          <p:cNvPr id="448" name="Google Shape;448;p29"/>
          <p:cNvSpPr txBox="1"/>
          <p:nvPr/>
        </p:nvSpPr>
        <p:spPr>
          <a:xfrm>
            <a:off x="8362192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10.7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grpSp>
        <p:nvGrpSpPr>
          <p:cNvPr id="449" name="Google Shape;449;p29"/>
          <p:cNvGrpSpPr/>
          <p:nvPr/>
        </p:nvGrpSpPr>
        <p:grpSpPr>
          <a:xfrm>
            <a:off x="6764883" y="1438013"/>
            <a:ext cx="2771702" cy="900000"/>
            <a:chOff x="3165127" y="1413361"/>
            <a:chExt cx="2553623" cy="900000"/>
          </a:xfrm>
        </p:grpSpPr>
        <p:sp>
          <p:nvSpPr>
            <p:cNvPr id="450" name="Google Shape;450;p29"/>
            <p:cNvSpPr txBox="1"/>
            <p:nvPr/>
          </p:nvSpPr>
          <p:spPr>
            <a:xfrm>
              <a:off x="3425250" y="1413361"/>
              <a:ext cx="2293500" cy="9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02A6E"/>
                  </a:solidFill>
                </a:rPr>
                <a:t>Predict </a:t>
              </a:r>
              <a:r>
                <a:rPr lang="en-GB" sz="1200">
                  <a:solidFill>
                    <a:srgbClr val="0071D6"/>
                  </a:solidFill>
                </a:rPr>
                <a:t>the state value</a:t>
              </a:r>
              <a:endParaRPr i="0" sz="1000" u="none" cap="none" strike="noStrike">
                <a:solidFill>
                  <a:srgbClr val="0071D6"/>
                </a:solidFill>
              </a:endParaRPr>
            </a:p>
          </p:txBody>
        </p:sp>
        <p:sp>
          <p:nvSpPr>
            <p:cNvPr id="451" name="Google Shape;451;p29"/>
            <p:cNvSpPr/>
            <p:nvPr/>
          </p:nvSpPr>
          <p:spPr>
            <a:xfrm>
              <a:off x="3165127" y="1719366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2" name="Google Shape;452;p29"/>
          <p:cNvSpPr txBox="1"/>
          <p:nvPr/>
        </p:nvSpPr>
        <p:spPr>
          <a:xfrm>
            <a:off x="6786801" y="1698163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(s)" id="453" name="Google Shape;453;p29" title="MathEquation,#2b73a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12863" y="1790388"/>
            <a:ext cx="335176" cy="19524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9"/>
          <p:cNvSpPr txBox="1"/>
          <p:nvPr/>
        </p:nvSpPr>
        <p:spPr>
          <a:xfrm>
            <a:off x="628650" y="273850"/>
            <a:ext cx="666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GB" sz="3000">
                <a:solidFill>
                  <a:srgbClr val="002A6E"/>
                </a:solidFill>
              </a:rPr>
              <a:t>T</a:t>
            </a: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raining </a:t>
            </a:r>
            <a:r>
              <a:rPr b="1" lang="en-GB" sz="3000">
                <a:solidFill>
                  <a:srgbClr val="002A6E"/>
                </a:solidFill>
              </a:rPr>
              <a:t>iteration - step by step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30"/>
          <p:cNvGrpSpPr/>
          <p:nvPr/>
        </p:nvGrpSpPr>
        <p:grpSpPr>
          <a:xfrm>
            <a:off x="1701525" y="2386875"/>
            <a:ext cx="1225800" cy="540000"/>
            <a:chOff x="1816825" y="2726250"/>
            <a:chExt cx="1225800" cy="540000"/>
          </a:xfrm>
        </p:grpSpPr>
        <p:sp>
          <p:nvSpPr>
            <p:cNvPr id="460" name="Google Shape;460;p30"/>
            <p:cNvSpPr/>
            <p:nvPr/>
          </p:nvSpPr>
          <p:spPr>
            <a:xfrm>
              <a:off x="1868527" y="2726250"/>
              <a:ext cx="1110000" cy="540000"/>
            </a:xfrm>
            <a:prstGeom prst="rect">
              <a:avLst/>
            </a:prstGeom>
            <a:solidFill>
              <a:srgbClr val="0837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1816825" y="2765425"/>
              <a:ext cx="122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Classification Network</a:t>
              </a:r>
              <a:endParaRPr/>
            </a:p>
          </p:txBody>
        </p:sp>
      </p:grpSp>
      <p:grpSp>
        <p:nvGrpSpPr>
          <p:cNvPr id="462" name="Google Shape;462;p30"/>
          <p:cNvGrpSpPr/>
          <p:nvPr/>
        </p:nvGrpSpPr>
        <p:grpSpPr>
          <a:xfrm>
            <a:off x="5832939" y="2386875"/>
            <a:ext cx="1085400" cy="540000"/>
            <a:chOff x="5799139" y="2737725"/>
            <a:chExt cx="1085400" cy="540000"/>
          </a:xfrm>
        </p:grpSpPr>
        <p:sp>
          <p:nvSpPr>
            <p:cNvPr id="463" name="Google Shape;463;p30"/>
            <p:cNvSpPr/>
            <p:nvPr/>
          </p:nvSpPr>
          <p:spPr>
            <a:xfrm>
              <a:off x="5852250" y="2737725"/>
              <a:ext cx="979200" cy="540000"/>
            </a:xfrm>
            <a:prstGeom prst="rect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5799139" y="2869282"/>
              <a:ext cx="108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RL Agent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30"/>
          <p:cNvSpPr/>
          <p:nvPr/>
        </p:nvSpPr>
        <p:spPr>
          <a:xfrm>
            <a:off x="104603" y="4084621"/>
            <a:ext cx="288000" cy="288000"/>
          </a:xfrm>
          <a:prstGeom prst="ellipse">
            <a:avLst/>
          </a:prstGeom>
          <a:solidFill>
            <a:srgbClr val="0071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6" name="Google Shape;466;p30"/>
          <p:cNvCxnSpPr/>
          <p:nvPr/>
        </p:nvCxnSpPr>
        <p:spPr>
          <a:xfrm>
            <a:off x="2314429" y="3141671"/>
            <a:ext cx="40539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467" name="Google Shape;467;p30"/>
          <p:cNvGrpSpPr/>
          <p:nvPr/>
        </p:nvGrpSpPr>
        <p:grpSpPr>
          <a:xfrm>
            <a:off x="301378" y="2976421"/>
            <a:ext cx="1110000" cy="898510"/>
            <a:chOff x="188652" y="3124117"/>
            <a:chExt cx="1110000" cy="898510"/>
          </a:xfrm>
        </p:grpSpPr>
        <p:grpSp>
          <p:nvGrpSpPr>
            <p:cNvPr id="468" name="Google Shape;468;p30"/>
            <p:cNvGrpSpPr/>
            <p:nvPr/>
          </p:nvGrpSpPr>
          <p:grpSpPr>
            <a:xfrm>
              <a:off x="353391" y="3124117"/>
              <a:ext cx="780554" cy="608904"/>
              <a:chOff x="524942" y="3124117"/>
              <a:chExt cx="780554" cy="608904"/>
            </a:xfrm>
          </p:grpSpPr>
          <p:pic>
            <p:nvPicPr>
              <p:cNvPr id="469" name="Google Shape;469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4942" y="3124117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85775" rotWithShape="0" algn="bl" dir="2940000" dist="209550">
                  <a:srgbClr val="000000">
                    <a:alpha val="49800"/>
                  </a:srgbClr>
                </a:outerShdw>
              </a:effectLst>
            </p:spPr>
          </p:pic>
          <p:pic>
            <p:nvPicPr>
              <p:cNvPr id="470" name="Google Shape;470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23240" y="3171070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9870" y="321802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3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1196" y="327227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73" name="Google Shape;473;p30"/>
            <p:cNvSpPr/>
            <p:nvPr/>
          </p:nvSpPr>
          <p:spPr>
            <a:xfrm>
              <a:off x="188652" y="3745727"/>
              <a:ext cx="1110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13969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  <a:r>
                <a:rPr lang="en-GB" sz="1000">
                  <a:solidFill>
                    <a:srgbClr val="0071D6"/>
                  </a:solidFill>
                </a:rPr>
                <a:t> </a:t>
              </a: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b="0" i="0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_\phi" id="474" name="Google Shape;474;p3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350" y="2532475"/>
            <a:ext cx="252600" cy="248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\theta" id="475" name="Google Shape;475;p3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813" y="2507988"/>
            <a:ext cx="252600" cy="29775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0"/>
          <p:cNvSpPr txBox="1"/>
          <p:nvPr/>
        </p:nvSpPr>
        <p:spPr>
          <a:xfrm>
            <a:off x="113150" y="4045688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7" name="Google Shape;477;p30"/>
          <p:cNvCxnSpPr/>
          <p:nvPr/>
        </p:nvCxnSpPr>
        <p:spPr>
          <a:xfrm rot="10800000">
            <a:off x="6375654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8" name="Google Shape;478;p30"/>
          <p:cNvCxnSpPr/>
          <p:nvPr/>
        </p:nvCxnSpPr>
        <p:spPr>
          <a:xfrm rot="10800000">
            <a:off x="2314429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479" name="Google Shape;479;p30"/>
          <p:cNvGrpSpPr/>
          <p:nvPr/>
        </p:nvGrpSpPr>
        <p:grpSpPr>
          <a:xfrm>
            <a:off x="2916237" y="3263514"/>
            <a:ext cx="2850279" cy="339600"/>
            <a:chOff x="3035224" y="3634164"/>
            <a:chExt cx="2850279" cy="339600"/>
          </a:xfrm>
        </p:grpSpPr>
        <p:grpSp>
          <p:nvGrpSpPr>
            <p:cNvPr id="480" name="Google Shape;480;p30"/>
            <p:cNvGrpSpPr/>
            <p:nvPr/>
          </p:nvGrpSpPr>
          <p:grpSpPr>
            <a:xfrm>
              <a:off x="3291971" y="3634164"/>
              <a:ext cx="2593532" cy="339600"/>
              <a:chOff x="3291971" y="3544515"/>
              <a:chExt cx="2593532" cy="339600"/>
            </a:xfrm>
          </p:grpSpPr>
          <p:sp>
            <p:nvSpPr>
              <p:cNvPr id="481" name="Google Shape;481;p30"/>
              <p:cNvSpPr txBox="1"/>
              <p:nvPr/>
            </p:nvSpPr>
            <p:spPr>
              <a:xfrm>
                <a:off x="3291971" y="3544515"/>
                <a:ext cx="2083500" cy="33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State S:</a:t>
                </a:r>
                <a:r>
                  <a:rPr b="0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0" i="0" lang="en-GB" sz="12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 Probability</a:t>
                </a:r>
                <a:endParaRPr b="0" i="0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f_\theta(y|x)" id="482" name="Google Shape;482;p30" title="MathEquation,#001a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5883" y="3595515"/>
                <a:ext cx="599620" cy="23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83" name="Google Shape;483;p30"/>
            <p:cNvSpPr/>
            <p:nvPr/>
          </p:nvSpPr>
          <p:spPr>
            <a:xfrm>
              <a:off x="3035224" y="3659964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30"/>
          <p:cNvSpPr txBox="1"/>
          <p:nvPr/>
        </p:nvSpPr>
        <p:spPr>
          <a:xfrm>
            <a:off x="2925150" y="3248225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5" name="Google Shape;485;p30"/>
          <p:cNvGrpSpPr/>
          <p:nvPr/>
        </p:nvGrpSpPr>
        <p:grpSpPr>
          <a:xfrm>
            <a:off x="2916233" y="1438013"/>
            <a:ext cx="2771702" cy="900000"/>
            <a:chOff x="3165127" y="1413361"/>
            <a:chExt cx="2553623" cy="900000"/>
          </a:xfrm>
        </p:grpSpPr>
        <p:sp>
          <p:nvSpPr>
            <p:cNvPr id="486" name="Google Shape;486;p30"/>
            <p:cNvSpPr txBox="1"/>
            <p:nvPr/>
          </p:nvSpPr>
          <p:spPr>
            <a:xfrm>
              <a:off x="3425250" y="1413361"/>
              <a:ext cx="2293500" cy="9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Action a:</a:t>
              </a:r>
              <a:r>
                <a:rPr b="0" i="0" lang="en-GB" sz="12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200">
                  <a:solidFill>
                    <a:srgbClr val="002A6E"/>
                  </a:solidFill>
                </a:rPr>
                <a:t> </a:t>
              </a:r>
              <a:r>
                <a:rPr b="0" i="0" lang="en-GB" sz="1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Select 10 images </a:t>
              </a:r>
              <a:endParaRPr b="0" i="0" sz="1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with highest </a:t>
              </a:r>
              <a:r>
                <a:rPr lang="en-GB" sz="1000">
                  <a:solidFill>
                    <a:srgbClr val="0071D6"/>
                  </a:solidFill>
                </a:rPr>
                <a:t>prediction value</a:t>
              </a:r>
              <a:r>
                <a:rPr b="0" i="0" lang="en-GB" sz="10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3165127" y="1647641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8" name="Google Shape;488;p30"/>
          <p:cNvCxnSpPr/>
          <p:nvPr/>
        </p:nvCxnSpPr>
        <p:spPr>
          <a:xfrm>
            <a:off x="2314429" y="2178446"/>
            <a:ext cx="40539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cxnSp>
        <p:nvCxnSpPr>
          <p:cNvPr id="489" name="Google Shape;489;p30"/>
          <p:cNvCxnSpPr/>
          <p:nvPr/>
        </p:nvCxnSpPr>
        <p:spPr>
          <a:xfrm rot="10800000">
            <a:off x="6375654" y="21720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cxnSp>
        <p:nvCxnSpPr>
          <p:cNvPr id="490" name="Google Shape;490;p30"/>
          <p:cNvCxnSpPr/>
          <p:nvPr/>
        </p:nvCxnSpPr>
        <p:spPr>
          <a:xfrm rot="10800000">
            <a:off x="2314429" y="21720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triangle"/>
            <a:tailEnd len="med" w="med" type="none"/>
          </a:ln>
        </p:spPr>
      </p:cxnSp>
      <p:cxnSp>
        <p:nvCxnSpPr>
          <p:cNvPr id="491" name="Google Shape;491;p30"/>
          <p:cNvCxnSpPr/>
          <p:nvPr/>
        </p:nvCxnSpPr>
        <p:spPr>
          <a:xfrm flipH="1" rot="10800000">
            <a:off x="1272125" y="2805750"/>
            <a:ext cx="399900" cy="3075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2" name="Google Shape;492;p30"/>
          <p:cNvSpPr txBox="1"/>
          <p:nvPr/>
        </p:nvSpPr>
        <p:spPr>
          <a:xfrm>
            <a:off x="2940126" y="1629200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30"/>
          <p:cNvSpPr txBox="1"/>
          <p:nvPr/>
        </p:nvSpPr>
        <p:spPr>
          <a:xfrm>
            <a:off x="345000" y="4084625"/>
            <a:ext cx="236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2A6E"/>
                </a:solidFill>
              </a:rPr>
              <a:t>Select </a:t>
            </a:r>
            <a:r>
              <a:rPr lang="en-GB" sz="1000">
                <a:solidFill>
                  <a:srgbClr val="0071D6"/>
                </a:solidFill>
              </a:rPr>
              <a:t>100 random images</a:t>
            </a:r>
            <a:endParaRPr i="0" sz="1000" u="none" cap="none" strike="noStrike">
              <a:solidFill>
                <a:srgbClr val="0071D6"/>
              </a:solidFill>
            </a:endParaRPr>
          </a:p>
        </p:txBody>
      </p:sp>
      <p:pic>
        <p:nvPicPr>
          <p:cNvPr id="494" name="Google Shape;49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4950" y="322220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5" name="Google Shape;49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7650" y="3270075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6" name="Google Shape;496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7275" y="333865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7" name="Google Shape;49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6450" y="1996491"/>
            <a:ext cx="335195" cy="335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8" name="Google Shape;498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6844" y="1995805"/>
            <a:ext cx="335199" cy="3365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9" name="Google Shape;499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97239" y="1995338"/>
            <a:ext cx="335198" cy="337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0" name="Google Shape;500;p30"/>
          <p:cNvSpPr txBox="1"/>
          <p:nvPr/>
        </p:nvSpPr>
        <p:spPr>
          <a:xfrm>
            <a:off x="7533958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13.2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sp>
        <p:nvSpPr>
          <p:cNvPr id="501" name="Google Shape;501;p30"/>
          <p:cNvSpPr txBox="1"/>
          <p:nvPr/>
        </p:nvSpPr>
        <p:spPr>
          <a:xfrm>
            <a:off x="7941792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15.8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sp>
        <p:nvSpPr>
          <p:cNvPr id="502" name="Google Shape;502;p30"/>
          <p:cNvSpPr txBox="1"/>
          <p:nvPr/>
        </p:nvSpPr>
        <p:spPr>
          <a:xfrm>
            <a:off x="8362192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10.7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grpSp>
        <p:nvGrpSpPr>
          <p:cNvPr id="503" name="Google Shape;503;p30"/>
          <p:cNvGrpSpPr/>
          <p:nvPr/>
        </p:nvGrpSpPr>
        <p:grpSpPr>
          <a:xfrm>
            <a:off x="6764883" y="1438013"/>
            <a:ext cx="2771702" cy="900000"/>
            <a:chOff x="3165127" y="1413361"/>
            <a:chExt cx="2553623" cy="900000"/>
          </a:xfrm>
        </p:grpSpPr>
        <p:sp>
          <p:nvSpPr>
            <p:cNvPr id="504" name="Google Shape;504;p30"/>
            <p:cNvSpPr txBox="1"/>
            <p:nvPr/>
          </p:nvSpPr>
          <p:spPr>
            <a:xfrm>
              <a:off x="3425250" y="1413361"/>
              <a:ext cx="2293500" cy="9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02A6E"/>
                  </a:solidFill>
                </a:rPr>
                <a:t>Predict </a:t>
              </a:r>
              <a:r>
                <a:rPr lang="en-GB" sz="1200">
                  <a:solidFill>
                    <a:srgbClr val="0071D6"/>
                  </a:solidFill>
                </a:rPr>
                <a:t>the state value</a:t>
              </a:r>
              <a:endParaRPr i="0" sz="1000" u="none" cap="none" strike="noStrike">
                <a:solidFill>
                  <a:srgbClr val="0071D6"/>
                </a:solidFill>
              </a:endParaRPr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3165127" y="1719366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" name="Google Shape;506;p30"/>
          <p:cNvSpPr txBox="1"/>
          <p:nvPr/>
        </p:nvSpPr>
        <p:spPr>
          <a:xfrm>
            <a:off x="6786801" y="1698163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(s)" id="507" name="Google Shape;507;p30" title="MathEquation,#2b73a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12863" y="1790388"/>
            <a:ext cx="335176" cy="195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8" name="Google Shape;508;p30"/>
          <p:cNvGrpSpPr/>
          <p:nvPr/>
        </p:nvGrpSpPr>
        <p:grpSpPr>
          <a:xfrm>
            <a:off x="150121" y="1340453"/>
            <a:ext cx="2513970" cy="837990"/>
            <a:chOff x="330628" y="1388614"/>
            <a:chExt cx="2700000" cy="900000"/>
          </a:xfrm>
        </p:grpSpPr>
        <p:sp>
          <p:nvSpPr>
            <p:cNvPr id="509" name="Google Shape;509;p30"/>
            <p:cNvSpPr/>
            <p:nvPr/>
          </p:nvSpPr>
          <p:spPr>
            <a:xfrm>
              <a:off x="330628" y="1388614"/>
              <a:ext cx="2700000" cy="900000"/>
            </a:xfrm>
            <a:prstGeom prst="rect">
              <a:avLst/>
            </a:prstGeom>
            <a:solidFill>
              <a:srgbClr val="4472C4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0" name="Google Shape;510;p30"/>
            <p:cNvGrpSpPr/>
            <p:nvPr/>
          </p:nvGrpSpPr>
          <p:grpSpPr>
            <a:xfrm>
              <a:off x="387202" y="1493801"/>
              <a:ext cx="2586852" cy="689626"/>
              <a:chOff x="1278222" y="730419"/>
              <a:chExt cx="2586852" cy="689626"/>
            </a:xfrm>
          </p:grpSpPr>
          <p:grpSp>
            <p:nvGrpSpPr>
              <p:cNvPr id="511" name="Google Shape;511;p30"/>
              <p:cNvGrpSpPr/>
              <p:nvPr/>
            </p:nvGrpSpPr>
            <p:grpSpPr>
              <a:xfrm>
                <a:off x="1705074" y="730419"/>
                <a:ext cx="2160000" cy="689626"/>
                <a:chOff x="1113667" y="752175"/>
                <a:chExt cx="2160000" cy="689626"/>
              </a:xfrm>
            </p:grpSpPr>
            <p:sp>
              <p:nvSpPr>
                <p:cNvPr id="512" name="Google Shape;512;p30"/>
                <p:cNvSpPr txBox="1"/>
                <p:nvPr/>
              </p:nvSpPr>
              <p:spPr>
                <a:xfrm>
                  <a:off x="1113667" y="901801"/>
                  <a:ext cx="216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GB" sz="1000" u="none" cap="none" strike="noStrike">
                      <a:solidFill>
                        <a:srgbClr val="002A6E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 the network with the image batch </a:t>
                  </a:r>
                  <a:r>
                    <a:rPr lang="en-GB" sz="1000">
                      <a:solidFill>
                        <a:srgbClr val="002A6E"/>
                      </a:solidFill>
                    </a:rPr>
                    <a:t>for</a:t>
                  </a:r>
                  <a:r>
                    <a:rPr b="0" i="0" lang="en-GB" sz="1000" u="none" cap="none" strike="noStrike">
                      <a:solidFill>
                        <a:srgbClr val="002A6E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50 epochs</a:t>
                  </a:r>
                  <a:endParaRPr b="0" i="0" sz="10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\theta^{t+1} = \theta^{t} - \nabla_\theta E(x, y, \theta^t)" id="513" name="Google Shape;513;p30" title="MathEquation,#000000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1193186" y="752175"/>
                  <a:ext cx="2000962" cy="237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14" name="Google Shape;514;p30"/>
              <p:cNvSpPr/>
              <p:nvPr/>
            </p:nvSpPr>
            <p:spPr>
              <a:xfrm>
                <a:off x="1278222" y="931232"/>
                <a:ext cx="288000" cy="288000"/>
              </a:xfrm>
              <a:prstGeom prst="ellipse">
                <a:avLst/>
              </a:prstGeom>
              <a:solidFill>
                <a:srgbClr val="0071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5" name="Google Shape;515;p30"/>
          <p:cNvSpPr txBox="1"/>
          <p:nvPr/>
        </p:nvSpPr>
        <p:spPr>
          <a:xfrm>
            <a:off x="193650" y="1563313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30"/>
          <p:cNvSpPr txBox="1"/>
          <p:nvPr/>
        </p:nvSpPr>
        <p:spPr>
          <a:xfrm>
            <a:off x="628650" y="273850"/>
            <a:ext cx="666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GB" sz="3000">
                <a:solidFill>
                  <a:srgbClr val="002A6E"/>
                </a:solidFill>
              </a:rPr>
              <a:t>T</a:t>
            </a: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raining </a:t>
            </a:r>
            <a:r>
              <a:rPr b="1" lang="en-GB" sz="3000">
                <a:solidFill>
                  <a:srgbClr val="002A6E"/>
                </a:solidFill>
              </a:rPr>
              <a:t>iteration - step by step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" name="Google Shape;521;p31"/>
          <p:cNvGrpSpPr/>
          <p:nvPr/>
        </p:nvGrpSpPr>
        <p:grpSpPr>
          <a:xfrm>
            <a:off x="1701525" y="2386875"/>
            <a:ext cx="1225800" cy="540000"/>
            <a:chOff x="1816825" y="2726250"/>
            <a:chExt cx="1225800" cy="540000"/>
          </a:xfrm>
        </p:grpSpPr>
        <p:sp>
          <p:nvSpPr>
            <p:cNvPr id="522" name="Google Shape;522;p31"/>
            <p:cNvSpPr/>
            <p:nvPr/>
          </p:nvSpPr>
          <p:spPr>
            <a:xfrm>
              <a:off x="1868527" y="2726250"/>
              <a:ext cx="1110000" cy="540000"/>
            </a:xfrm>
            <a:prstGeom prst="rect">
              <a:avLst/>
            </a:prstGeom>
            <a:solidFill>
              <a:srgbClr val="0837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816825" y="2765425"/>
              <a:ext cx="122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Classification Network</a:t>
              </a:r>
              <a:endParaRPr/>
            </a:p>
          </p:txBody>
        </p:sp>
      </p:grpSp>
      <p:grpSp>
        <p:nvGrpSpPr>
          <p:cNvPr id="524" name="Google Shape;524;p31"/>
          <p:cNvGrpSpPr/>
          <p:nvPr/>
        </p:nvGrpSpPr>
        <p:grpSpPr>
          <a:xfrm>
            <a:off x="5832939" y="2386875"/>
            <a:ext cx="1085400" cy="540000"/>
            <a:chOff x="5799139" y="2737725"/>
            <a:chExt cx="1085400" cy="540000"/>
          </a:xfrm>
        </p:grpSpPr>
        <p:sp>
          <p:nvSpPr>
            <p:cNvPr id="525" name="Google Shape;525;p31"/>
            <p:cNvSpPr/>
            <p:nvPr/>
          </p:nvSpPr>
          <p:spPr>
            <a:xfrm>
              <a:off x="5852250" y="2737725"/>
              <a:ext cx="979200" cy="540000"/>
            </a:xfrm>
            <a:prstGeom prst="rect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5799139" y="2869282"/>
              <a:ext cx="108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RL Agent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7" name="Google Shape;527;p31"/>
          <p:cNvSpPr/>
          <p:nvPr/>
        </p:nvSpPr>
        <p:spPr>
          <a:xfrm>
            <a:off x="104603" y="4084621"/>
            <a:ext cx="288000" cy="288000"/>
          </a:xfrm>
          <a:prstGeom prst="ellipse">
            <a:avLst/>
          </a:prstGeom>
          <a:solidFill>
            <a:srgbClr val="0071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8" name="Google Shape;528;p31"/>
          <p:cNvCxnSpPr/>
          <p:nvPr/>
        </p:nvCxnSpPr>
        <p:spPr>
          <a:xfrm>
            <a:off x="2314429" y="3141671"/>
            <a:ext cx="40539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529" name="Google Shape;529;p31"/>
          <p:cNvGrpSpPr/>
          <p:nvPr/>
        </p:nvGrpSpPr>
        <p:grpSpPr>
          <a:xfrm>
            <a:off x="301378" y="2976421"/>
            <a:ext cx="1110000" cy="898510"/>
            <a:chOff x="188652" y="3124117"/>
            <a:chExt cx="1110000" cy="898510"/>
          </a:xfrm>
        </p:grpSpPr>
        <p:grpSp>
          <p:nvGrpSpPr>
            <p:cNvPr id="530" name="Google Shape;530;p31"/>
            <p:cNvGrpSpPr/>
            <p:nvPr/>
          </p:nvGrpSpPr>
          <p:grpSpPr>
            <a:xfrm>
              <a:off x="353391" y="3124117"/>
              <a:ext cx="780554" cy="608904"/>
              <a:chOff x="524942" y="3124117"/>
              <a:chExt cx="780554" cy="608904"/>
            </a:xfrm>
          </p:grpSpPr>
          <p:pic>
            <p:nvPicPr>
              <p:cNvPr id="531" name="Google Shape;531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4942" y="3124117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85775" rotWithShape="0" algn="bl" dir="2940000" dist="209550">
                  <a:srgbClr val="000000">
                    <a:alpha val="49800"/>
                  </a:srgbClr>
                </a:outerShdw>
              </a:effectLst>
            </p:spPr>
          </p:pic>
          <p:pic>
            <p:nvPicPr>
              <p:cNvPr id="532" name="Google Shape;532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23240" y="3171070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3" name="Google Shape;533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9870" y="321802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4" name="Google Shape;534;p3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1196" y="327227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5" name="Google Shape;535;p31"/>
            <p:cNvSpPr/>
            <p:nvPr/>
          </p:nvSpPr>
          <p:spPr>
            <a:xfrm>
              <a:off x="188652" y="3745727"/>
              <a:ext cx="1110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13969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  <a:r>
                <a:rPr lang="en-GB" sz="1000">
                  <a:solidFill>
                    <a:srgbClr val="0071D6"/>
                  </a:solidFill>
                </a:rPr>
                <a:t> </a:t>
              </a: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b="0" i="0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_\phi" id="536" name="Google Shape;536;p3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350" y="2532475"/>
            <a:ext cx="252600" cy="248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\theta" id="537" name="Google Shape;537;p3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813" y="2507988"/>
            <a:ext cx="252600" cy="297752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1"/>
          <p:cNvSpPr txBox="1"/>
          <p:nvPr/>
        </p:nvSpPr>
        <p:spPr>
          <a:xfrm>
            <a:off x="113150" y="4045688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9" name="Google Shape;539;p31"/>
          <p:cNvCxnSpPr/>
          <p:nvPr/>
        </p:nvCxnSpPr>
        <p:spPr>
          <a:xfrm rot="10800000">
            <a:off x="6375654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0" name="Google Shape;540;p31"/>
          <p:cNvCxnSpPr/>
          <p:nvPr/>
        </p:nvCxnSpPr>
        <p:spPr>
          <a:xfrm rot="10800000">
            <a:off x="2314429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541" name="Google Shape;541;p31"/>
          <p:cNvGrpSpPr/>
          <p:nvPr/>
        </p:nvGrpSpPr>
        <p:grpSpPr>
          <a:xfrm>
            <a:off x="2916237" y="3263514"/>
            <a:ext cx="2850279" cy="339600"/>
            <a:chOff x="3035224" y="3634164"/>
            <a:chExt cx="2850279" cy="339600"/>
          </a:xfrm>
        </p:grpSpPr>
        <p:grpSp>
          <p:nvGrpSpPr>
            <p:cNvPr id="542" name="Google Shape;542;p31"/>
            <p:cNvGrpSpPr/>
            <p:nvPr/>
          </p:nvGrpSpPr>
          <p:grpSpPr>
            <a:xfrm>
              <a:off x="3291971" y="3634164"/>
              <a:ext cx="2593532" cy="339600"/>
              <a:chOff x="3291971" y="3544515"/>
              <a:chExt cx="2593532" cy="339600"/>
            </a:xfrm>
          </p:grpSpPr>
          <p:sp>
            <p:nvSpPr>
              <p:cNvPr id="543" name="Google Shape;543;p31"/>
              <p:cNvSpPr txBox="1"/>
              <p:nvPr/>
            </p:nvSpPr>
            <p:spPr>
              <a:xfrm>
                <a:off x="3291971" y="3544515"/>
                <a:ext cx="2083500" cy="33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State S:</a:t>
                </a:r>
                <a:r>
                  <a:rPr b="0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0" i="0" lang="en-GB" sz="12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 Probability</a:t>
                </a:r>
                <a:endParaRPr b="0" i="0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f_\theta(y|x)" id="544" name="Google Shape;544;p31" title="MathEquation,#001a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5883" y="3595515"/>
                <a:ext cx="599620" cy="23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5" name="Google Shape;545;p31"/>
            <p:cNvSpPr/>
            <p:nvPr/>
          </p:nvSpPr>
          <p:spPr>
            <a:xfrm>
              <a:off x="3035224" y="3659964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6" name="Google Shape;546;p31"/>
          <p:cNvSpPr txBox="1"/>
          <p:nvPr/>
        </p:nvSpPr>
        <p:spPr>
          <a:xfrm>
            <a:off x="2925150" y="3248225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7" name="Google Shape;547;p31"/>
          <p:cNvGrpSpPr/>
          <p:nvPr/>
        </p:nvGrpSpPr>
        <p:grpSpPr>
          <a:xfrm>
            <a:off x="2916233" y="1438013"/>
            <a:ext cx="2771702" cy="900000"/>
            <a:chOff x="3165127" y="1413361"/>
            <a:chExt cx="2553623" cy="900000"/>
          </a:xfrm>
        </p:grpSpPr>
        <p:sp>
          <p:nvSpPr>
            <p:cNvPr id="548" name="Google Shape;548;p31"/>
            <p:cNvSpPr txBox="1"/>
            <p:nvPr/>
          </p:nvSpPr>
          <p:spPr>
            <a:xfrm>
              <a:off x="3425250" y="1413361"/>
              <a:ext cx="2293500" cy="9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Action a:</a:t>
              </a:r>
              <a:r>
                <a:rPr b="0" i="0" lang="en-GB" sz="12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200">
                  <a:solidFill>
                    <a:srgbClr val="002A6E"/>
                  </a:solidFill>
                </a:rPr>
                <a:t> </a:t>
              </a:r>
              <a:r>
                <a:rPr b="0" i="0" lang="en-GB" sz="1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Select 10 images </a:t>
              </a:r>
              <a:endParaRPr b="0" i="0" sz="1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with highest </a:t>
              </a:r>
              <a:r>
                <a:rPr lang="en-GB" sz="1000">
                  <a:solidFill>
                    <a:srgbClr val="0071D6"/>
                  </a:solidFill>
                </a:rPr>
                <a:t>prediction value</a:t>
              </a:r>
              <a:r>
                <a:rPr b="0" i="0" lang="en-GB" sz="10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3165127" y="1647641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0" name="Google Shape;550;p31"/>
          <p:cNvCxnSpPr/>
          <p:nvPr/>
        </p:nvCxnSpPr>
        <p:spPr>
          <a:xfrm>
            <a:off x="2314429" y="2178446"/>
            <a:ext cx="40539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cxnSp>
        <p:nvCxnSpPr>
          <p:cNvPr id="551" name="Google Shape;551;p31"/>
          <p:cNvCxnSpPr/>
          <p:nvPr/>
        </p:nvCxnSpPr>
        <p:spPr>
          <a:xfrm rot="10800000">
            <a:off x="6375654" y="21720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cxnSp>
        <p:nvCxnSpPr>
          <p:cNvPr id="552" name="Google Shape;552;p31"/>
          <p:cNvCxnSpPr/>
          <p:nvPr/>
        </p:nvCxnSpPr>
        <p:spPr>
          <a:xfrm rot="10800000">
            <a:off x="2314429" y="21720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triangle"/>
            <a:tailEnd len="med" w="med" type="none"/>
          </a:ln>
        </p:spPr>
      </p:cxnSp>
      <p:cxnSp>
        <p:nvCxnSpPr>
          <p:cNvPr id="553" name="Google Shape;553;p31"/>
          <p:cNvCxnSpPr/>
          <p:nvPr/>
        </p:nvCxnSpPr>
        <p:spPr>
          <a:xfrm flipH="1" rot="10800000">
            <a:off x="1272125" y="2805750"/>
            <a:ext cx="399900" cy="3075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4" name="Google Shape;554;p31"/>
          <p:cNvSpPr txBox="1"/>
          <p:nvPr/>
        </p:nvSpPr>
        <p:spPr>
          <a:xfrm>
            <a:off x="2940126" y="1629200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1"/>
          <p:cNvSpPr txBox="1"/>
          <p:nvPr/>
        </p:nvSpPr>
        <p:spPr>
          <a:xfrm>
            <a:off x="345000" y="4084625"/>
            <a:ext cx="236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2A6E"/>
                </a:solidFill>
              </a:rPr>
              <a:t>Select </a:t>
            </a:r>
            <a:r>
              <a:rPr lang="en-GB" sz="1000">
                <a:solidFill>
                  <a:srgbClr val="0071D6"/>
                </a:solidFill>
              </a:rPr>
              <a:t>100 random images</a:t>
            </a:r>
            <a:endParaRPr i="0" sz="1000" u="none" cap="none" strike="noStrike">
              <a:solidFill>
                <a:srgbClr val="0071D6"/>
              </a:solidFill>
            </a:endParaRPr>
          </a:p>
        </p:txBody>
      </p:sp>
      <p:pic>
        <p:nvPicPr>
          <p:cNvPr id="556" name="Google Shape;55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4950" y="322220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7" name="Google Shape;55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7650" y="3270075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8" name="Google Shape;55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7275" y="333865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59" name="Google Shape;559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6450" y="1996491"/>
            <a:ext cx="335195" cy="335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0" name="Google Shape;560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6844" y="1995805"/>
            <a:ext cx="335199" cy="3365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1" name="Google Shape;561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97239" y="1995338"/>
            <a:ext cx="335198" cy="337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2" name="Google Shape;562;p31"/>
          <p:cNvSpPr txBox="1"/>
          <p:nvPr/>
        </p:nvSpPr>
        <p:spPr>
          <a:xfrm>
            <a:off x="7533958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13.2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sp>
        <p:nvSpPr>
          <p:cNvPr id="563" name="Google Shape;563;p31"/>
          <p:cNvSpPr txBox="1"/>
          <p:nvPr/>
        </p:nvSpPr>
        <p:spPr>
          <a:xfrm>
            <a:off x="7941792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15.8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sp>
        <p:nvSpPr>
          <p:cNvPr id="564" name="Google Shape;564;p31"/>
          <p:cNvSpPr txBox="1"/>
          <p:nvPr/>
        </p:nvSpPr>
        <p:spPr>
          <a:xfrm>
            <a:off x="8362192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10.7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grpSp>
        <p:nvGrpSpPr>
          <p:cNvPr id="565" name="Google Shape;565;p31"/>
          <p:cNvGrpSpPr/>
          <p:nvPr/>
        </p:nvGrpSpPr>
        <p:grpSpPr>
          <a:xfrm>
            <a:off x="6764883" y="1438013"/>
            <a:ext cx="2771702" cy="900000"/>
            <a:chOff x="3165127" y="1413361"/>
            <a:chExt cx="2553623" cy="900000"/>
          </a:xfrm>
        </p:grpSpPr>
        <p:sp>
          <p:nvSpPr>
            <p:cNvPr id="566" name="Google Shape;566;p31"/>
            <p:cNvSpPr txBox="1"/>
            <p:nvPr/>
          </p:nvSpPr>
          <p:spPr>
            <a:xfrm>
              <a:off x="3425250" y="1413361"/>
              <a:ext cx="2293500" cy="9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02A6E"/>
                  </a:solidFill>
                </a:rPr>
                <a:t>Predict </a:t>
              </a:r>
              <a:r>
                <a:rPr lang="en-GB" sz="1200">
                  <a:solidFill>
                    <a:srgbClr val="0071D6"/>
                  </a:solidFill>
                </a:rPr>
                <a:t>the state value</a:t>
              </a:r>
              <a:endParaRPr i="0" sz="1000" u="none" cap="none" strike="noStrike">
                <a:solidFill>
                  <a:srgbClr val="0071D6"/>
                </a:solidFill>
              </a:endParaRPr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3165127" y="1719366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8" name="Google Shape;568;p31"/>
          <p:cNvSpPr txBox="1"/>
          <p:nvPr/>
        </p:nvSpPr>
        <p:spPr>
          <a:xfrm>
            <a:off x="6786801" y="1698163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(s)" id="569" name="Google Shape;569;p31" title="MathEquation,#2b73a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12863" y="1790388"/>
            <a:ext cx="335176" cy="195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31"/>
          <p:cNvGrpSpPr/>
          <p:nvPr/>
        </p:nvGrpSpPr>
        <p:grpSpPr>
          <a:xfrm>
            <a:off x="150121" y="1340453"/>
            <a:ext cx="2513970" cy="837990"/>
            <a:chOff x="330628" y="1388614"/>
            <a:chExt cx="2700000" cy="900000"/>
          </a:xfrm>
        </p:grpSpPr>
        <p:sp>
          <p:nvSpPr>
            <p:cNvPr id="571" name="Google Shape;571;p31"/>
            <p:cNvSpPr/>
            <p:nvPr/>
          </p:nvSpPr>
          <p:spPr>
            <a:xfrm>
              <a:off x="330628" y="1388614"/>
              <a:ext cx="2700000" cy="900000"/>
            </a:xfrm>
            <a:prstGeom prst="rect">
              <a:avLst/>
            </a:prstGeom>
            <a:solidFill>
              <a:srgbClr val="4472C4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2" name="Google Shape;572;p31"/>
            <p:cNvGrpSpPr/>
            <p:nvPr/>
          </p:nvGrpSpPr>
          <p:grpSpPr>
            <a:xfrm>
              <a:off x="387202" y="1493801"/>
              <a:ext cx="2586852" cy="689626"/>
              <a:chOff x="1278222" y="730419"/>
              <a:chExt cx="2586852" cy="689626"/>
            </a:xfrm>
          </p:grpSpPr>
          <p:grpSp>
            <p:nvGrpSpPr>
              <p:cNvPr id="573" name="Google Shape;573;p31"/>
              <p:cNvGrpSpPr/>
              <p:nvPr/>
            </p:nvGrpSpPr>
            <p:grpSpPr>
              <a:xfrm>
                <a:off x="1705074" y="730419"/>
                <a:ext cx="2160000" cy="689626"/>
                <a:chOff x="1113667" y="752175"/>
                <a:chExt cx="2160000" cy="689626"/>
              </a:xfrm>
            </p:grpSpPr>
            <p:sp>
              <p:nvSpPr>
                <p:cNvPr id="574" name="Google Shape;574;p31"/>
                <p:cNvSpPr txBox="1"/>
                <p:nvPr/>
              </p:nvSpPr>
              <p:spPr>
                <a:xfrm>
                  <a:off x="1113667" y="901801"/>
                  <a:ext cx="216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GB" sz="1000" u="none" cap="none" strike="noStrike">
                      <a:solidFill>
                        <a:srgbClr val="002A6E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 the network with the image batch </a:t>
                  </a:r>
                  <a:r>
                    <a:rPr lang="en-GB" sz="1000">
                      <a:solidFill>
                        <a:srgbClr val="002A6E"/>
                      </a:solidFill>
                    </a:rPr>
                    <a:t>for</a:t>
                  </a:r>
                  <a:r>
                    <a:rPr b="0" i="0" lang="en-GB" sz="1000" u="none" cap="none" strike="noStrike">
                      <a:solidFill>
                        <a:srgbClr val="002A6E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50 epochs</a:t>
                  </a:r>
                  <a:endParaRPr b="0" i="0" sz="10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\theta^{t+1} = \theta^{t} - \nabla_\theta E(x, y, \theta^t)" id="575" name="Google Shape;575;p31" title="MathEquation,#000000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1193186" y="752175"/>
                  <a:ext cx="2000962" cy="237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576" name="Google Shape;576;p31"/>
              <p:cNvSpPr/>
              <p:nvPr/>
            </p:nvSpPr>
            <p:spPr>
              <a:xfrm>
                <a:off x="1278222" y="931232"/>
                <a:ext cx="288000" cy="288000"/>
              </a:xfrm>
              <a:prstGeom prst="ellipse">
                <a:avLst/>
              </a:prstGeom>
              <a:solidFill>
                <a:srgbClr val="0071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7" name="Google Shape;577;p31"/>
          <p:cNvSpPr txBox="1"/>
          <p:nvPr/>
        </p:nvSpPr>
        <p:spPr>
          <a:xfrm>
            <a:off x="193650" y="1563313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1"/>
          <p:cNvSpPr txBox="1"/>
          <p:nvPr/>
        </p:nvSpPr>
        <p:spPr>
          <a:xfrm>
            <a:off x="3211525" y="3603125"/>
            <a:ext cx="2470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New State S’</a:t>
            </a:r>
            <a:endParaRPr b="1" i="0" sz="12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Reward:</a:t>
            </a:r>
            <a:r>
              <a:rPr b="0" i="0" lang="en-GB" sz="12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b="0" i="0" sz="12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We evaluate the CNN with</a:t>
            </a:r>
            <a:r>
              <a:rPr lang="en-GB" sz="1000">
                <a:solidFill>
                  <a:srgbClr val="0071D6"/>
                </a:solidFill>
              </a:rPr>
              <a:t> </a:t>
            </a:r>
            <a:r>
              <a:rPr b="0" i="0" lang="en-GB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Validation set </a:t>
            </a:r>
            <a:endParaRPr b="0" i="0" sz="10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and get the accuracy as </a:t>
            </a:r>
            <a:r>
              <a:rPr b="1" i="0" lang="en-GB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Reward</a:t>
            </a:r>
            <a:endParaRPr b="1" i="0" sz="10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1"/>
          <p:cNvSpPr/>
          <p:nvPr/>
        </p:nvSpPr>
        <p:spPr>
          <a:xfrm>
            <a:off x="2921828" y="3733496"/>
            <a:ext cx="288000" cy="288000"/>
          </a:xfrm>
          <a:prstGeom prst="ellipse">
            <a:avLst/>
          </a:prstGeom>
          <a:solidFill>
            <a:srgbClr val="0071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1"/>
          <p:cNvSpPr txBox="1"/>
          <p:nvPr/>
        </p:nvSpPr>
        <p:spPr>
          <a:xfrm>
            <a:off x="2930375" y="3694563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31"/>
          <p:cNvSpPr txBox="1"/>
          <p:nvPr/>
        </p:nvSpPr>
        <p:spPr>
          <a:xfrm>
            <a:off x="628650" y="273850"/>
            <a:ext cx="666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GB" sz="3000">
                <a:solidFill>
                  <a:srgbClr val="002A6E"/>
                </a:solidFill>
              </a:rPr>
              <a:t>T</a:t>
            </a: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raining </a:t>
            </a:r>
            <a:r>
              <a:rPr b="1" lang="en-GB" sz="3000">
                <a:solidFill>
                  <a:srgbClr val="002A6E"/>
                </a:solidFill>
              </a:rPr>
              <a:t>iteration - step by step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32"/>
          <p:cNvGrpSpPr/>
          <p:nvPr/>
        </p:nvGrpSpPr>
        <p:grpSpPr>
          <a:xfrm>
            <a:off x="1701525" y="2386875"/>
            <a:ext cx="1225800" cy="540000"/>
            <a:chOff x="1816825" y="2726250"/>
            <a:chExt cx="1225800" cy="540000"/>
          </a:xfrm>
        </p:grpSpPr>
        <p:sp>
          <p:nvSpPr>
            <p:cNvPr id="587" name="Google Shape;587;p32"/>
            <p:cNvSpPr/>
            <p:nvPr/>
          </p:nvSpPr>
          <p:spPr>
            <a:xfrm>
              <a:off x="1868527" y="2726250"/>
              <a:ext cx="1110000" cy="540000"/>
            </a:xfrm>
            <a:prstGeom prst="rect">
              <a:avLst/>
            </a:prstGeom>
            <a:solidFill>
              <a:srgbClr val="0837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1816825" y="2765425"/>
              <a:ext cx="1225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Classification Network</a:t>
              </a:r>
              <a:endParaRPr/>
            </a:p>
          </p:txBody>
        </p:sp>
      </p:grpSp>
      <p:grpSp>
        <p:nvGrpSpPr>
          <p:cNvPr id="589" name="Google Shape;589;p32"/>
          <p:cNvGrpSpPr/>
          <p:nvPr/>
        </p:nvGrpSpPr>
        <p:grpSpPr>
          <a:xfrm>
            <a:off x="5832939" y="2386875"/>
            <a:ext cx="1085400" cy="540000"/>
            <a:chOff x="5799139" y="2737725"/>
            <a:chExt cx="1085400" cy="540000"/>
          </a:xfrm>
        </p:grpSpPr>
        <p:sp>
          <p:nvSpPr>
            <p:cNvPr id="590" name="Google Shape;590;p32"/>
            <p:cNvSpPr/>
            <p:nvPr/>
          </p:nvSpPr>
          <p:spPr>
            <a:xfrm>
              <a:off x="5852250" y="2737725"/>
              <a:ext cx="979200" cy="540000"/>
            </a:xfrm>
            <a:prstGeom prst="rect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2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799139" y="2869282"/>
              <a:ext cx="108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RL Agent</a:t>
              </a:r>
              <a:endParaRPr b="1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2" name="Google Shape;592;p32"/>
          <p:cNvSpPr/>
          <p:nvPr/>
        </p:nvSpPr>
        <p:spPr>
          <a:xfrm>
            <a:off x="104603" y="4084621"/>
            <a:ext cx="288000" cy="288000"/>
          </a:xfrm>
          <a:prstGeom prst="ellipse">
            <a:avLst/>
          </a:prstGeom>
          <a:solidFill>
            <a:srgbClr val="0071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p32"/>
          <p:cNvCxnSpPr/>
          <p:nvPr/>
        </p:nvCxnSpPr>
        <p:spPr>
          <a:xfrm>
            <a:off x="2314429" y="3141671"/>
            <a:ext cx="40539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594" name="Google Shape;594;p32"/>
          <p:cNvGrpSpPr/>
          <p:nvPr/>
        </p:nvGrpSpPr>
        <p:grpSpPr>
          <a:xfrm>
            <a:off x="301378" y="2976421"/>
            <a:ext cx="1110000" cy="898510"/>
            <a:chOff x="188652" y="3124117"/>
            <a:chExt cx="1110000" cy="898510"/>
          </a:xfrm>
        </p:grpSpPr>
        <p:grpSp>
          <p:nvGrpSpPr>
            <p:cNvPr id="595" name="Google Shape;595;p32"/>
            <p:cNvGrpSpPr/>
            <p:nvPr/>
          </p:nvGrpSpPr>
          <p:grpSpPr>
            <a:xfrm>
              <a:off x="353391" y="3124117"/>
              <a:ext cx="780554" cy="608904"/>
              <a:chOff x="524942" y="3124117"/>
              <a:chExt cx="780554" cy="608904"/>
            </a:xfrm>
          </p:grpSpPr>
          <p:pic>
            <p:nvPicPr>
              <p:cNvPr id="596" name="Google Shape;596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24942" y="3124117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85775" rotWithShape="0" algn="bl" dir="2940000" dist="209550">
                  <a:srgbClr val="000000">
                    <a:alpha val="49800"/>
                  </a:srgbClr>
                </a:outerShdw>
              </a:effectLst>
            </p:spPr>
          </p:pic>
          <p:pic>
            <p:nvPicPr>
              <p:cNvPr id="597" name="Google Shape;597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23240" y="3171070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8" name="Google Shape;598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729870" y="321802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" name="Google Shape;599;p32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31196" y="3272273"/>
                <a:ext cx="474300" cy="4607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0" name="Google Shape;600;p32"/>
            <p:cNvSpPr/>
            <p:nvPr/>
          </p:nvSpPr>
          <p:spPr>
            <a:xfrm>
              <a:off x="188652" y="3745727"/>
              <a:ext cx="1110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139697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100</a:t>
              </a:r>
              <a:r>
                <a:rPr lang="en-GB" sz="1000">
                  <a:solidFill>
                    <a:srgbClr val="0071D6"/>
                  </a:solidFill>
                </a:rPr>
                <a:t> </a:t>
              </a: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images</a:t>
              </a:r>
              <a:endParaRPr b="0" i="0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F_\phi" id="601" name="Google Shape;601;p32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8350" y="2532475"/>
            <a:ext cx="252600" cy="2487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_\theta" id="602" name="Google Shape;602;p32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6813" y="2507988"/>
            <a:ext cx="252600" cy="297752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2"/>
          <p:cNvSpPr txBox="1"/>
          <p:nvPr/>
        </p:nvSpPr>
        <p:spPr>
          <a:xfrm>
            <a:off x="113150" y="4045688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4" name="Google Shape;604;p32"/>
          <p:cNvCxnSpPr/>
          <p:nvPr/>
        </p:nvCxnSpPr>
        <p:spPr>
          <a:xfrm rot="10800000">
            <a:off x="6375654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5" name="Google Shape;605;p32"/>
          <p:cNvCxnSpPr/>
          <p:nvPr/>
        </p:nvCxnSpPr>
        <p:spPr>
          <a:xfrm rot="10800000">
            <a:off x="2314429" y="29268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grpSp>
        <p:nvGrpSpPr>
          <p:cNvPr id="606" name="Google Shape;606;p32"/>
          <p:cNvGrpSpPr/>
          <p:nvPr/>
        </p:nvGrpSpPr>
        <p:grpSpPr>
          <a:xfrm>
            <a:off x="2916237" y="3263514"/>
            <a:ext cx="2850279" cy="339600"/>
            <a:chOff x="3035224" y="3634164"/>
            <a:chExt cx="2850279" cy="339600"/>
          </a:xfrm>
        </p:grpSpPr>
        <p:grpSp>
          <p:nvGrpSpPr>
            <p:cNvPr id="607" name="Google Shape;607;p32"/>
            <p:cNvGrpSpPr/>
            <p:nvPr/>
          </p:nvGrpSpPr>
          <p:grpSpPr>
            <a:xfrm>
              <a:off x="3291971" y="3634164"/>
              <a:ext cx="2593532" cy="339600"/>
              <a:chOff x="3291971" y="3544515"/>
              <a:chExt cx="2593532" cy="339600"/>
            </a:xfrm>
          </p:grpSpPr>
          <p:sp>
            <p:nvSpPr>
              <p:cNvPr id="608" name="Google Shape;608;p32"/>
              <p:cNvSpPr txBox="1"/>
              <p:nvPr/>
            </p:nvSpPr>
            <p:spPr>
              <a:xfrm>
                <a:off x="3291971" y="3544515"/>
                <a:ext cx="2083500" cy="33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State S:</a:t>
                </a:r>
                <a:r>
                  <a:rPr b="0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b="0" i="0" lang="en-GB" sz="12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Output Probability</a:t>
                </a:r>
                <a:endParaRPr b="0" i="0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f_\theta(y|x)" id="609" name="Google Shape;609;p32" title="MathEquation,#001a3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5285883" y="3595515"/>
                <a:ext cx="599620" cy="237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10" name="Google Shape;610;p32"/>
            <p:cNvSpPr/>
            <p:nvPr/>
          </p:nvSpPr>
          <p:spPr>
            <a:xfrm>
              <a:off x="3035224" y="3659964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1" name="Google Shape;611;p32"/>
          <p:cNvSpPr txBox="1"/>
          <p:nvPr/>
        </p:nvSpPr>
        <p:spPr>
          <a:xfrm>
            <a:off x="2925150" y="3248225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2" name="Google Shape;612;p32"/>
          <p:cNvGrpSpPr/>
          <p:nvPr/>
        </p:nvGrpSpPr>
        <p:grpSpPr>
          <a:xfrm>
            <a:off x="2916233" y="1438013"/>
            <a:ext cx="2771702" cy="900000"/>
            <a:chOff x="3165127" y="1413361"/>
            <a:chExt cx="2553623" cy="900000"/>
          </a:xfrm>
        </p:grpSpPr>
        <p:sp>
          <p:nvSpPr>
            <p:cNvPr id="613" name="Google Shape;613;p32"/>
            <p:cNvSpPr txBox="1"/>
            <p:nvPr/>
          </p:nvSpPr>
          <p:spPr>
            <a:xfrm>
              <a:off x="3425250" y="1413361"/>
              <a:ext cx="2293500" cy="9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Action a:</a:t>
              </a:r>
              <a:r>
                <a:rPr b="0" i="0" lang="en-GB" sz="12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GB" sz="1200">
                  <a:solidFill>
                    <a:srgbClr val="002A6E"/>
                  </a:solidFill>
                </a:rPr>
                <a:t> </a:t>
              </a:r>
              <a:r>
                <a:rPr b="0" i="0" lang="en-GB" sz="1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Select 10 images </a:t>
              </a:r>
              <a:endParaRPr b="0" i="0" sz="1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GB" sz="1000" u="none" cap="none" strike="noStrike">
                  <a:solidFill>
                    <a:srgbClr val="0071D6"/>
                  </a:solidFill>
                  <a:latin typeface="Arial"/>
                  <a:ea typeface="Arial"/>
                  <a:cs typeface="Arial"/>
                  <a:sym typeface="Arial"/>
                </a:rPr>
                <a:t>with highest </a:t>
              </a:r>
              <a:r>
                <a:rPr lang="en-GB" sz="1000">
                  <a:solidFill>
                    <a:srgbClr val="0071D6"/>
                  </a:solidFill>
                </a:rPr>
                <a:t>prediction value</a:t>
              </a:r>
              <a:r>
                <a:rPr b="0" i="0" lang="en-GB" sz="10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b="0" i="0" sz="1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3165127" y="1647641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15" name="Google Shape;615;p32"/>
          <p:cNvCxnSpPr/>
          <p:nvPr/>
        </p:nvCxnSpPr>
        <p:spPr>
          <a:xfrm>
            <a:off x="2314429" y="2178446"/>
            <a:ext cx="40539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cxnSp>
        <p:nvCxnSpPr>
          <p:cNvPr id="616" name="Google Shape;616;p32"/>
          <p:cNvCxnSpPr/>
          <p:nvPr/>
        </p:nvCxnSpPr>
        <p:spPr>
          <a:xfrm rot="10800000">
            <a:off x="6375654" y="21720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none"/>
          </a:ln>
        </p:spPr>
      </p:cxnSp>
      <p:cxnSp>
        <p:nvCxnSpPr>
          <p:cNvPr id="617" name="Google Shape;617;p32"/>
          <p:cNvCxnSpPr/>
          <p:nvPr/>
        </p:nvCxnSpPr>
        <p:spPr>
          <a:xfrm rot="10800000">
            <a:off x="2314429" y="2172071"/>
            <a:ext cx="0" cy="2148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triangle"/>
            <a:tailEnd len="med" w="med" type="none"/>
          </a:ln>
        </p:spPr>
      </p:cxnSp>
      <p:cxnSp>
        <p:nvCxnSpPr>
          <p:cNvPr id="618" name="Google Shape;618;p32"/>
          <p:cNvCxnSpPr/>
          <p:nvPr/>
        </p:nvCxnSpPr>
        <p:spPr>
          <a:xfrm flipH="1" rot="10800000">
            <a:off x="1272125" y="2805750"/>
            <a:ext cx="399900" cy="3075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9" name="Google Shape;619;p32"/>
          <p:cNvSpPr txBox="1"/>
          <p:nvPr/>
        </p:nvSpPr>
        <p:spPr>
          <a:xfrm>
            <a:off x="2940126" y="1629200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32"/>
          <p:cNvSpPr txBox="1"/>
          <p:nvPr/>
        </p:nvSpPr>
        <p:spPr>
          <a:xfrm>
            <a:off x="345000" y="4084625"/>
            <a:ext cx="23646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2A6E"/>
                </a:solidFill>
              </a:rPr>
              <a:t>Select </a:t>
            </a:r>
            <a:r>
              <a:rPr lang="en-GB" sz="1000">
                <a:solidFill>
                  <a:srgbClr val="0071D6"/>
                </a:solidFill>
              </a:rPr>
              <a:t>100 random images</a:t>
            </a:r>
            <a:endParaRPr i="0" sz="1000" u="none" cap="none" strike="noStrike">
              <a:solidFill>
                <a:srgbClr val="0071D6"/>
              </a:solidFill>
            </a:endParaRPr>
          </a:p>
        </p:txBody>
      </p:sp>
      <p:pic>
        <p:nvPicPr>
          <p:cNvPr id="621" name="Google Shape;62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4950" y="322220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2" name="Google Shape;622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7650" y="3270075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3" name="Google Shape;623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67275" y="3338650"/>
            <a:ext cx="580375" cy="450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4" name="Google Shape;624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6450" y="1996491"/>
            <a:ext cx="335195" cy="3351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5" name="Google Shape;625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76844" y="1995805"/>
            <a:ext cx="335199" cy="33654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26" name="Google Shape;626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97239" y="1995338"/>
            <a:ext cx="335198" cy="337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7" name="Google Shape;627;p32"/>
          <p:cNvSpPr txBox="1"/>
          <p:nvPr/>
        </p:nvSpPr>
        <p:spPr>
          <a:xfrm>
            <a:off x="7533958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13.2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sp>
        <p:nvSpPr>
          <p:cNvPr id="628" name="Google Shape;628;p32"/>
          <p:cNvSpPr txBox="1"/>
          <p:nvPr/>
        </p:nvSpPr>
        <p:spPr>
          <a:xfrm>
            <a:off x="7941792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15.8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sp>
        <p:nvSpPr>
          <p:cNvPr id="629" name="Google Shape;629;p32"/>
          <p:cNvSpPr txBox="1"/>
          <p:nvPr/>
        </p:nvSpPr>
        <p:spPr>
          <a:xfrm>
            <a:off x="8362192" y="2340081"/>
            <a:ext cx="405300" cy="2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002A6E"/>
                </a:solidFill>
              </a:rPr>
              <a:t>10.7</a:t>
            </a:r>
            <a:endParaRPr i="0" sz="800" u="none" cap="none" strike="noStrike">
              <a:solidFill>
                <a:srgbClr val="002A6E"/>
              </a:solidFill>
            </a:endParaRPr>
          </a:p>
        </p:txBody>
      </p:sp>
      <p:grpSp>
        <p:nvGrpSpPr>
          <p:cNvPr id="630" name="Google Shape;630;p32"/>
          <p:cNvGrpSpPr/>
          <p:nvPr/>
        </p:nvGrpSpPr>
        <p:grpSpPr>
          <a:xfrm>
            <a:off x="6764883" y="1438013"/>
            <a:ext cx="2771702" cy="900000"/>
            <a:chOff x="3165127" y="1413361"/>
            <a:chExt cx="2553623" cy="900000"/>
          </a:xfrm>
        </p:grpSpPr>
        <p:sp>
          <p:nvSpPr>
            <p:cNvPr id="631" name="Google Shape;631;p32"/>
            <p:cNvSpPr txBox="1"/>
            <p:nvPr/>
          </p:nvSpPr>
          <p:spPr>
            <a:xfrm>
              <a:off x="3425250" y="1413361"/>
              <a:ext cx="2293500" cy="9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200">
                  <a:solidFill>
                    <a:srgbClr val="002A6E"/>
                  </a:solidFill>
                </a:rPr>
                <a:t>Predict </a:t>
              </a:r>
              <a:r>
                <a:rPr lang="en-GB" sz="1200">
                  <a:solidFill>
                    <a:srgbClr val="0071D6"/>
                  </a:solidFill>
                </a:rPr>
                <a:t>the state value</a:t>
              </a:r>
              <a:endParaRPr i="0" sz="1000" u="none" cap="none" strike="noStrike">
                <a:solidFill>
                  <a:srgbClr val="0071D6"/>
                </a:solidFill>
              </a:endParaRPr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3165127" y="1719366"/>
              <a:ext cx="288000" cy="288000"/>
            </a:xfrm>
            <a:prstGeom prst="ellipse">
              <a:avLst/>
            </a:prstGeom>
            <a:solidFill>
              <a:srgbClr val="0071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3" name="Google Shape;633;p32"/>
          <p:cNvSpPr txBox="1"/>
          <p:nvPr/>
        </p:nvSpPr>
        <p:spPr>
          <a:xfrm>
            <a:off x="6786801" y="1698163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V(s)" id="634" name="Google Shape;634;p32" title="MathEquation,#2b73a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712863" y="1790388"/>
            <a:ext cx="335176" cy="1952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32"/>
          <p:cNvGrpSpPr/>
          <p:nvPr/>
        </p:nvGrpSpPr>
        <p:grpSpPr>
          <a:xfrm>
            <a:off x="150121" y="1340453"/>
            <a:ext cx="2513970" cy="837990"/>
            <a:chOff x="330628" y="1388614"/>
            <a:chExt cx="2700000" cy="900000"/>
          </a:xfrm>
        </p:grpSpPr>
        <p:sp>
          <p:nvSpPr>
            <p:cNvPr id="636" name="Google Shape;636;p32"/>
            <p:cNvSpPr/>
            <p:nvPr/>
          </p:nvSpPr>
          <p:spPr>
            <a:xfrm>
              <a:off x="330628" y="1388614"/>
              <a:ext cx="2700000" cy="900000"/>
            </a:xfrm>
            <a:prstGeom prst="rect">
              <a:avLst/>
            </a:prstGeom>
            <a:solidFill>
              <a:srgbClr val="4472C4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37" name="Google Shape;637;p32"/>
            <p:cNvGrpSpPr/>
            <p:nvPr/>
          </p:nvGrpSpPr>
          <p:grpSpPr>
            <a:xfrm>
              <a:off x="387202" y="1493801"/>
              <a:ext cx="2586852" cy="689626"/>
              <a:chOff x="1278222" y="730419"/>
              <a:chExt cx="2586852" cy="689626"/>
            </a:xfrm>
          </p:grpSpPr>
          <p:grpSp>
            <p:nvGrpSpPr>
              <p:cNvPr id="638" name="Google Shape;638;p32"/>
              <p:cNvGrpSpPr/>
              <p:nvPr/>
            </p:nvGrpSpPr>
            <p:grpSpPr>
              <a:xfrm>
                <a:off x="1705074" y="730419"/>
                <a:ext cx="2160000" cy="689626"/>
                <a:chOff x="1113667" y="752175"/>
                <a:chExt cx="2160000" cy="689626"/>
              </a:xfrm>
            </p:grpSpPr>
            <p:sp>
              <p:nvSpPr>
                <p:cNvPr id="639" name="Google Shape;639;p32"/>
                <p:cNvSpPr txBox="1"/>
                <p:nvPr/>
              </p:nvSpPr>
              <p:spPr>
                <a:xfrm>
                  <a:off x="1113667" y="901801"/>
                  <a:ext cx="2160000" cy="54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GB" sz="1000" u="none" cap="none" strike="noStrike">
                      <a:solidFill>
                        <a:srgbClr val="002A6E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Train the network with the image batch </a:t>
                  </a:r>
                  <a:r>
                    <a:rPr lang="en-GB" sz="1000">
                      <a:solidFill>
                        <a:srgbClr val="002A6E"/>
                      </a:solidFill>
                    </a:rPr>
                    <a:t>for</a:t>
                  </a:r>
                  <a:r>
                    <a:rPr b="0" i="0" lang="en-GB" sz="1000" u="none" cap="none" strike="noStrike">
                      <a:solidFill>
                        <a:srgbClr val="002A6E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50 epochs</a:t>
                  </a:r>
                  <a:endParaRPr b="0" i="0" sz="10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descr="\theta^{t+1} = \theta^{t} - \nabla_\theta E(x, y, \theta^t)" id="640" name="Google Shape;640;p32" title="MathEquation,#000000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 b="0" l="0" r="0" t="0"/>
                <a:stretch/>
              </p:blipFill>
              <p:spPr>
                <a:xfrm>
                  <a:off x="1193186" y="752175"/>
                  <a:ext cx="2000962" cy="237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41" name="Google Shape;641;p32"/>
              <p:cNvSpPr/>
              <p:nvPr/>
            </p:nvSpPr>
            <p:spPr>
              <a:xfrm>
                <a:off x="1278222" y="931232"/>
                <a:ext cx="288000" cy="288000"/>
              </a:xfrm>
              <a:prstGeom prst="ellipse">
                <a:avLst/>
              </a:prstGeom>
              <a:solidFill>
                <a:srgbClr val="0071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2" name="Google Shape;642;p32"/>
          <p:cNvSpPr txBox="1"/>
          <p:nvPr/>
        </p:nvSpPr>
        <p:spPr>
          <a:xfrm>
            <a:off x="193650" y="1563313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32"/>
          <p:cNvSpPr txBox="1"/>
          <p:nvPr/>
        </p:nvSpPr>
        <p:spPr>
          <a:xfrm>
            <a:off x="3211525" y="3603125"/>
            <a:ext cx="24708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New State S’</a:t>
            </a:r>
            <a:endParaRPr b="1" i="0" sz="12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Reward:</a:t>
            </a:r>
            <a:r>
              <a:rPr b="0" i="0" lang="en-GB" sz="12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12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 b="0" i="0" sz="12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We evaluate the CNN with</a:t>
            </a:r>
            <a:r>
              <a:rPr lang="en-GB" sz="1000">
                <a:solidFill>
                  <a:srgbClr val="0071D6"/>
                </a:solidFill>
              </a:rPr>
              <a:t> </a:t>
            </a:r>
            <a:r>
              <a:rPr b="0" i="0" lang="en-GB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Validation set </a:t>
            </a:r>
            <a:endParaRPr b="0" i="0" sz="10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and get the accuracy as </a:t>
            </a:r>
            <a:r>
              <a:rPr b="1" i="0" lang="en-GB" sz="10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Reward</a:t>
            </a:r>
            <a:endParaRPr b="1" i="0" sz="10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2"/>
          <p:cNvSpPr/>
          <p:nvPr/>
        </p:nvSpPr>
        <p:spPr>
          <a:xfrm>
            <a:off x="2921828" y="3733496"/>
            <a:ext cx="288000" cy="288000"/>
          </a:xfrm>
          <a:prstGeom prst="ellipse">
            <a:avLst/>
          </a:prstGeom>
          <a:solidFill>
            <a:srgbClr val="0071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2"/>
          <p:cNvSpPr txBox="1"/>
          <p:nvPr/>
        </p:nvSpPr>
        <p:spPr>
          <a:xfrm>
            <a:off x="2930375" y="3694563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" name="Google Shape;646;p32"/>
          <p:cNvGrpSpPr/>
          <p:nvPr/>
        </p:nvGrpSpPr>
        <p:grpSpPr>
          <a:xfrm>
            <a:off x="5977415" y="3141672"/>
            <a:ext cx="3060000" cy="896400"/>
            <a:chOff x="5864890" y="1408796"/>
            <a:chExt cx="3060000" cy="896400"/>
          </a:xfrm>
        </p:grpSpPr>
        <p:sp>
          <p:nvSpPr>
            <p:cNvPr id="647" name="Google Shape;647;p32"/>
            <p:cNvSpPr/>
            <p:nvPr/>
          </p:nvSpPr>
          <p:spPr>
            <a:xfrm>
              <a:off x="5864890" y="1408796"/>
              <a:ext cx="3060000" cy="896400"/>
            </a:xfrm>
            <a:prstGeom prst="rect">
              <a:avLst/>
            </a:prstGeom>
            <a:solidFill>
              <a:srgbClr val="4472C4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8" name="Google Shape;648;p32"/>
            <p:cNvGrpSpPr/>
            <p:nvPr/>
          </p:nvGrpSpPr>
          <p:grpSpPr>
            <a:xfrm>
              <a:off x="6279732" y="1498580"/>
              <a:ext cx="2568373" cy="716833"/>
              <a:chOff x="6237750" y="1397673"/>
              <a:chExt cx="2568373" cy="716833"/>
            </a:xfrm>
          </p:grpSpPr>
          <p:sp>
            <p:nvSpPr>
              <p:cNvPr id="649" name="Google Shape;649;p32"/>
              <p:cNvSpPr txBox="1"/>
              <p:nvPr/>
            </p:nvSpPr>
            <p:spPr>
              <a:xfrm>
                <a:off x="6642818" y="1397673"/>
                <a:ext cx="17316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GB" sz="1200" u="none" cap="none" strike="noStrike">
                    <a:solidFill>
                      <a:srgbClr val="002A6E"/>
                    </a:solidFill>
                    <a:latin typeface="Arial"/>
                    <a:ea typeface="Arial"/>
                    <a:cs typeface="Arial"/>
                    <a:sym typeface="Arial"/>
                  </a:rPr>
                  <a:t>Train RL agent with</a:t>
                </a:r>
                <a:endParaRPr b="0" i="0" sz="12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32"/>
              <p:cNvSpPr/>
              <p:nvPr/>
            </p:nvSpPr>
            <p:spPr>
              <a:xfrm rot="5400000">
                <a:off x="7786968" y="1508186"/>
                <a:ext cx="114000" cy="690900"/>
              </a:xfrm>
              <a:prstGeom prst="rightBrace">
                <a:avLst>
                  <a:gd fmla="val 59925" name="adj1"/>
                  <a:gd fmla="val 50000" name="adj2"/>
                </a:avLst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32"/>
              <p:cNvSpPr txBox="1"/>
              <p:nvPr/>
            </p:nvSpPr>
            <p:spPr>
              <a:xfrm>
                <a:off x="7352418" y="1934506"/>
                <a:ext cx="983100" cy="18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1" lang="en-GB" sz="1200" u="none" cap="none" strike="noStrik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TD - Target</a:t>
                </a:r>
                <a:endParaRPr b="0" i="1" sz="1200" u="none" cap="none" strike="noStrike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52" name="Google Shape;652;p32"/>
              <p:cNvGrpSpPr/>
              <p:nvPr/>
            </p:nvGrpSpPr>
            <p:grpSpPr>
              <a:xfrm>
                <a:off x="6237750" y="1601602"/>
                <a:ext cx="2568373" cy="182767"/>
                <a:chOff x="5895683" y="719437"/>
                <a:chExt cx="2568373" cy="182767"/>
              </a:xfrm>
            </p:grpSpPr>
            <p:pic>
              <p:nvPicPr>
                <p:cNvPr descr="r + \gamma V(S')" id="653" name="Google Shape;653;p32" title="MathEquation,#ff0000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 b="0" l="0" r="0" t="0"/>
                <a:stretch/>
              </p:blipFill>
              <p:spPr>
                <a:xfrm>
                  <a:off x="7166615" y="722204"/>
                  <a:ext cx="710644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4" name="Google Shape;654;p32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0" r="50973" t="0"/>
                <a:stretch/>
              </p:blipFill>
              <p:spPr>
                <a:xfrm>
                  <a:off x="5895683" y="722176"/>
                  <a:ext cx="1260768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55" name="Google Shape;655;p32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 b="0" l="78549" r="0" t="0"/>
                <a:stretch/>
              </p:blipFill>
              <p:spPr>
                <a:xfrm>
                  <a:off x="7912432" y="719437"/>
                  <a:ext cx="551624" cy="180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656" name="Google Shape;656;p32"/>
          <p:cNvSpPr/>
          <p:nvPr/>
        </p:nvSpPr>
        <p:spPr>
          <a:xfrm>
            <a:off x="5987403" y="3401296"/>
            <a:ext cx="288000" cy="288000"/>
          </a:xfrm>
          <a:prstGeom prst="ellipse">
            <a:avLst/>
          </a:prstGeom>
          <a:solidFill>
            <a:srgbClr val="0071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2"/>
          <p:cNvSpPr txBox="1"/>
          <p:nvPr/>
        </p:nvSpPr>
        <p:spPr>
          <a:xfrm>
            <a:off x="6005100" y="3367838"/>
            <a:ext cx="252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p32"/>
          <p:cNvSpPr txBox="1"/>
          <p:nvPr/>
        </p:nvSpPr>
        <p:spPr>
          <a:xfrm>
            <a:off x="628650" y="273850"/>
            <a:ext cx="6663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lang="en-GB" sz="3000">
                <a:solidFill>
                  <a:srgbClr val="002A6E"/>
                </a:solidFill>
              </a:rPr>
              <a:t>T</a:t>
            </a: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raining </a:t>
            </a:r>
            <a:r>
              <a:rPr b="1" lang="en-GB" sz="3000">
                <a:solidFill>
                  <a:srgbClr val="002A6E"/>
                </a:solidFill>
              </a:rPr>
              <a:t>iteration - step by step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3"/>
          <p:cNvSpPr/>
          <p:nvPr/>
        </p:nvSpPr>
        <p:spPr>
          <a:xfrm>
            <a:off x="6925825" y="2417575"/>
            <a:ext cx="216900" cy="1440000"/>
          </a:xfrm>
          <a:prstGeom prst="rightBrace">
            <a:avLst>
              <a:gd fmla="val 8333" name="adj1"/>
              <a:gd fmla="val 50694" name="adj2"/>
            </a:avLst>
          </a:prstGeom>
          <a:noFill/>
          <a:ln cap="flat" cmpd="sng" w="9525">
            <a:solidFill>
              <a:srgbClr val="0837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3"/>
          <p:cNvSpPr txBox="1"/>
          <p:nvPr/>
        </p:nvSpPr>
        <p:spPr>
          <a:xfrm>
            <a:off x="6887631" y="2957574"/>
            <a:ext cx="14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300" u="none" cap="none" strike="noStrike">
                <a:solidFill>
                  <a:srgbClr val="083776"/>
                </a:solidFill>
                <a:latin typeface="Lato"/>
                <a:ea typeface="Lato"/>
                <a:cs typeface="Lato"/>
                <a:sym typeface="Lato"/>
              </a:rPr>
              <a:t>Train CNN</a:t>
            </a:r>
            <a:endParaRPr i="0" sz="1300" u="none" cap="none" strike="noStrike">
              <a:solidFill>
                <a:srgbClr val="08377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p33"/>
          <p:cNvSpPr txBox="1"/>
          <p:nvPr/>
        </p:nvSpPr>
        <p:spPr>
          <a:xfrm>
            <a:off x="54367" y="3198406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Train RL</a:t>
            </a:r>
            <a:r>
              <a:rPr lang="en-GB" sz="13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0" lang="en-GB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Agent</a:t>
            </a:r>
            <a:endParaRPr i="0" sz="13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66" name="Google Shape;666;p33"/>
          <p:cNvGrpSpPr/>
          <p:nvPr/>
        </p:nvGrpSpPr>
        <p:grpSpPr>
          <a:xfrm>
            <a:off x="1765325" y="850639"/>
            <a:ext cx="5122300" cy="4029212"/>
            <a:chOff x="2026425" y="912314"/>
            <a:chExt cx="5122300" cy="4029212"/>
          </a:xfrm>
        </p:grpSpPr>
        <p:pic>
          <p:nvPicPr>
            <p:cNvPr id="667" name="Google Shape;667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26425" y="912314"/>
              <a:ext cx="5122300" cy="4029212"/>
            </a:xfrm>
            <a:prstGeom prst="rect">
              <a:avLst/>
            </a:prstGeom>
            <a:noFill/>
            <a:ln>
              <a:noFill/>
            </a:ln>
            <a:effectLst>
              <a:outerShdw blurRad="742950" rotWithShape="0" algn="bl" dir="3000000" dist="114300">
                <a:srgbClr val="000000">
                  <a:alpha val="13730"/>
                </a:srgbClr>
              </a:outerShdw>
            </a:effectLst>
          </p:spPr>
        </p:pic>
        <p:sp>
          <p:nvSpPr>
            <p:cNvPr id="668" name="Google Shape;668;p33"/>
            <p:cNvSpPr/>
            <p:nvPr/>
          </p:nvSpPr>
          <p:spPr>
            <a:xfrm>
              <a:off x="2102975" y="1373776"/>
              <a:ext cx="170700" cy="352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9" name="Google Shape;669;p33"/>
          <p:cNvSpPr/>
          <p:nvPr/>
        </p:nvSpPr>
        <p:spPr>
          <a:xfrm flipH="1">
            <a:off x="1604163" y="2092400"/>
            <a:ext cx="288000" cy="2571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3"/>
          <p:cNvSpPr/>
          <p:nvPr/>
        </p:nvSpPr>
        <p:spPr>
          <a:xfrm>
            <a:off x="1990151" y="2092401"/>
            <a:ext cx="4897500" cy="25719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3"/>
          <p:cNvSpPr/>
          <p:nvPr/>
        </p:nvSpPr>
        <p:spPr>
          <a:xfrm>
            <a:off x="2200149" y="2417574"/>
            <a:ext cx="4687500" cy="1440000"/>
          </a:xfrm>
          <a:prstGeom prst="rect">
            <a:avLst/>
          </a:prstGeom>
          <a:noFill/>
          <a:ln cap="flat" cmpd="sng" w="19050">
            <a:solidFill>
              <a:srgbClr val="0637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3"/>
          <p:cNvSpPr txBox="1"/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/>
        </p:nvSpPr>
        <p:spPr>
          <a:xfrm>
            <a:off x="628650" y="1061250"/>
            <a:ext cx="7288500" cy="36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8377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500"/>
              <a:buFont typeface="Noto Sans Symbols"/>
              <a:buChar char="▪"/>
            </a:pPr>
            <a:r>
              <a:rPr lang="en-GB" sz="1500">
                <a:solidFill>
                  <a:srgbClr val="083776"/>
                </a:solidFill>
              </a:rPr>
              <a:t>What is </a:t>
            </a:r>
            <a:r>
              <a:rPr i="1" lang="en-GB" sz="1500">
                <a:solidFill>
                  <a:srgbClr val="0071D6"/>
                </a:solidFill>
              </a:rPr>
              <a:t>Active Learning</a:t>
            </a:r>
            <a:r>
              <a:rPr lang="en-GB" sz="1500">
                <a:solidFill>
                  <a:srgbClr val="083776"/>
                </a:solidFill>
              </a:rPr>
              <a:t> ?</a:t>
            </a:r>
            <a:endParaRPr>
              <a:solidFill>
                <a:srgbClr val="083776"/>
              </a:solidFill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500"/>
              <a:buFont typeface="Noto Sans Symbols"/>
              <a:buChar char="▪"/>
            </a:pPr>
            <a:r>
              <a:rPr lang="en-GB" sz="1500">
                <a:solidFill>
                  <a:srgbClr val="083776"/>
                </a:solidFill>
              </a:rPr>
              <a:t>What is </a:t>
            </a:r>
            <a:r>
              <a:rPr i="1" lang="en-GB" sz="1500">
                <a:solidFill>
                  <a:srgbClr val="0071D6"/>
                </a:solidFill>
              </a:rPr>
              <a:t>Reinforcement Learning</a:t>
            </a:r>
            <a:r>
              <a:rPr lang="en-GB" sz="1500">
                <a:solidFill>
                  <a:srgbClr val="083776"/>
                </a:solidFill>
              </a:rPr>
              <a:t> ?</a:t>
            </a:r>
            <a:endParaRPr>
              <a:solidFill>
                <a:srgbClr val="083776"/>
              </a:solidFill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500"/>
              <a:buFont typeface="Noto Sans Symbols"/>
              <a:buChar char="▪"/>
            </a:pPr>
            <a:r>
              <a:rPr lang="en-GB">
                <a:solidFill>
                  <a:srgbClr val="083776"/>
                </a:solidFill>
              </a:rPr>
              <a:t>Related Work</a:t>
            </a:r>
            <a:endParaRPr>
              <a:solidFill>
                <a:srgbClr val="083776"/>
              </a:solidFill>
            </a:endParaRPr>
          </a:p>
          <a:p>
            <a:pPr indent="-2794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400"/>
              <a:buChar char="▪"/>
            </a:pPr>
            <a:r>
              <a:rPr lang="en-GB">
                <a:solidFill>
                  <a:srgbClr val="083776"/>
                </a:solidFill>
              </a:rPr>
              <a:t>Formulate </a:t>
            </a:r>
            <a:r>
              <a:rPr i="1" lang="en-GB">
                <a:solidFill>
                  <a:srgbClr val="0071D6"/>
                </a:solidFill>
              </a:rPr>
              <a:t>Active Learning </a:t>
            </a:r>
            <a:r>
              <a:rPr lang="en-GB">
                <a:solidFill>
                  <a:srgbClr val="2E414F"/>
                </a:solidFill>
              </a:rPr>
              <a:t>as a </a:t>
            </a:r>
            <a:r>
              <a:rPr i="1" lang="en-GB">
                <a:solidFill>
                  <a:srgbClr val="0071D6"/>
                </a:solidFill>
              </a:rPr>
              <a:t>Reinforcement Learning</a:t>
            </a:r>
            <a:r>
              <a:rPr lang="en-GB">
                <a:solidFill>
                  <a:srgbClr val="2E414F"/>
                </a:solidFill>
              </a:rPr>
              <a:t> problem</a:t>
            </a:r>
            <a:endParaRPr>
              <a:solidFill>
                <a:srgbClr val="2E414F"/>
              </a:solidFill>
            </a:endParaRPr>
          </a:p>
          <a:p>
            <a:pPr indent="-2794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400"/>
              <a:buChar char="▪"/>
            </a:pPr>
            <a:r>
              <a:rPr lang="en-GB">
                <a:solidFill>
                  <a:srgbClr val="083776"/>
                </a:solidFill>
              </a:rPr>
              <a:t>Full Algorithm</a:t>
            </a:r>
            <a:endParaRPr>
              <a:solidFill>
                <a:srgbClr val="083776"/>
              </a:solidFill>
            </a:endParaRPr>
          </a:p>
          <a:p>
            <a:pPr indent="-2794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400"/>
              <a:buChar char="▪"/>
            </a:pPr>
            <a:r>
              <a:rPr lang="en-GB">
                <a:solidFill>
                  <a:srgbClr val="083776"/>
                </a:solidFill>
              </a:rPr>
              <a:t>Challenges</a:t>
            </a:r>
            <a:endParaRPr>
              <a:solidFill>
                <a:srgbClr val="083776"/>
              </a:solidFill>
            </a:endParaRPr>
          </a:p>
          <a:p>
            <a:pPr indent="-2794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400"/>
              <a:buChar char="▪"/>
            </a:pPr>
            <a:r>
              <a:rPr lang="en-GB">
                <a:solidFill>
                  <a:srgbClr val="083776"/>
                </a:solidFill>
              </a:rPr>
              <a:t>Result</a:t>
            </a:r>
            <a:endParaRPr>
              <a:solidFill>
                <a:srgbClr val="083776"/>
              </a:solidFill>
            </a:endParaRPr>
          </a:p>
          <a:p>
            <a:pPr indent="-2794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400"/>
              <a:buChar char="▪"/>
            </a:pPr>
            <a:r>
              <a:rPr lang="en-GB">
                <a:solidFill>
                  <a:srgbClr val="083776"/>
                </a:solidFill>
              </a:rPr>
              <a:t>Conclusion</a:t>
            </a:r>
            <a:endParaRPr>
              <a:solidFill>
                <a:srgbClr val="083776"/>
              </a:solidFill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290075" y="273874"/>
            <a:ext cx="78867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Content</a:t>
            </a:r>
            <a:endParaRPr b="1" sz="3000">
              <a:solidFill>
                <a:srgbClr val="002A6E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4"/>
          <p:cNvSpPr/>
          <p:nvPr/>
        </p:nvSpPr>
        <p:spPr>
          <a:xfrm>
            <a:off x="6925825" y="2417575"/>
            <a:ext cx="216900" cy="1440000"/>
          </a:xfrm>
          <a:prstGeom prst="rightBrace">
            <a:avLst>
              <a:gd fmla="val 8333" name="adj1"/>
              <a:gd fmla="val 50694" name="adj2"/>
            </a:avLst>
          </a:prstGeom>
          <a:noFill/>
          <a:ln cap="flat" cmpd="sng" w="9525">
            <a:solidFill>
              <a:srgbClr val="0837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4"/>
          <p:cNvSpPr txBox="1"/>
          <p:nvPr/>
        </p:nvSpPr>
        <p:spPr>
          <a:xfrm>
            <a:off x="6887631" y="2957574"/>
            <a:ext cx="144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300" u="none" cap="none" strike="noStrike">
                <a:solidFill>
                  <a:srgbClr val="083776"/>
                </a:solidFill>
                <a:latin typeface="Lato"/>
                <a:ea typeface="Lato"/>
                <a:cs typeface="Lato"/>
                <a:sym typeface="Lato"/>
              </a:rPr>
              <a:t>Train CNN</a:t>
            </a:r>
            <a:endParaRPr i="0" sz="1300" u="none" cap="none" strike="noStrike">
              <a:solidFill>
                <a:srgbClr val="08377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34"/>
          <p:cNvSpPr txBox="1"/>
          <p:nvPr/>
        </p:nvSpPr>
        <p:spPr>
          <a:xfrm>
            <a:off x="54367" y="3198406"/>
            <a:ext cx="162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Train RL</a:t>
            </a:r>
            <a:r>
              <a:rPr lang="en-GB" sz="1300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i="0" lang="en-GB" sz="1300" u="none" cap="none" strike="noStrike">
                <a:solidFill>
                  <a:srgbClr val="274E13"/>
                </a:solidFill>
                <a:latin typeface="Lato"/>
                <a:ea typeface="Lato"/>
                <a:cs typeface="Lato"/>
                <a:sym typeface="Lato"/>
              </a:rPr>
              <a:t>Agent</a:t>
            </a:r>
            <a:endParaRPr i="0" sz="1300" u="none" cap="none" strike="noStrike">
              <a:solidFill>
                <a:srgbClr val="274E13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80" name="Google Shape;680;p34"/>
          <p:cNvGrpSpPr/>
          <p:nvPr/>
        </p:nvGrpSpPr>
        <p:grpSpPr>
          <a:xfrm>
            <a:off x="1765325" y="850639"/>
            <a:ext cx="5122300" cy="4029212"/>
            <a:chOff x="2026425" y="912314"/>
            <a:chExt cx="5122300" cy="4029212"/>
          </a:xfrm>
        </p:grpSpPr>
        <p:pic>
          <p:nvPicPr>
            <p:cNvPr id="681" name="Google Shape;681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26425" y="912314"/>
              <a:ext cx="5122300" cy="4029212"/>
            </a:xfrm>
            <a:prstGeom prst="rect">
              <a:avLst/>
            </a:prstGeom>
            <a:noFill/>
            <a:ln>
              <a:noFill/>
            </a:ln>
            <a:effectLst>
              <a:outerShdw blurRad="742950" rotWithShape="0" algn="bl" dir="3000000" dist="114300">
                <a:srgbClr val="000000">
                  <a:alpha val="13730"/>
                </a:srgbClr>
              </a:outerShdw>
            </a:effectLst>
          </p:spPr>
        </p:pic>
        <p:sp>
          <p:nvSpPr>
            <p:cNvPr id="682" name="Google Shape;682;p34"/>
            <p:cNvSpPr/>
            <p:nvPr/>
          </p:nvSpPr>
          <p:spPr>
            <a:xfrm>
              <a:off x="2102975" y="1373776"/>
              <a:ext cx="170700" cy="3522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3" name="Google Shape;683;p34"/>
          <p:cNvSpPr/>
          <p:nvPr/>
        </p:nvSpPr>
        <p:spPr>
          <a:xfrm flipH="1">
            <a:off x="1604163" y="2092400"/>
            <a:ext cx="288000" cy="25719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4"/>
          <p:cNvSpPr/>
          <p:nvPr/>
        </p:nvSpPr>
        <p:spPr>
          <a:xfrm>
            <a:off x="1990151" y="2092401"/>
            <a:ext cx="4897500" cy="2571900"/>
          </a:xfrm>
          <a:prstGeom prst="rect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4"/>
          <p:cNvSpPr/>
          <p:nvPr/>
        </p:nvSpPr>
        <p:spPr>
          <a:xfrm>
            <a:off x="2200149" y="2417574"/>
            <a:ext cx="4687500" cy="1440000"/>
          </a:xfrm>
          <a:prstGeom prst="rect">
            <a:avLst/>
          </a:prstGeom>
          <a:noFill/>
          <a:ln cap="flat" cmpd="sng" w="19050">
            <a:solidFill>
              <a:srgbClr val="0637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4"/>
          <p:cNvSpPr txBox="1"/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Algorithm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4"/>
          <p:cNvSpPr/>
          <p:nvPr/>
        </p:nvSpPr>
        <p:spPr>
          <a:xfrm>
            <a:off x="5479700" y="2495550"/>
            <a:ext cx="963600" cy="360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8" name="Google Shape;688;p34"/>
          <p:cNvCxnSpPr/>
          <p:nvPr/>
        </p:nvCxnSpPr>
        <p:spPr>
          <a:xfrm flipH="1" rot="10800000">
            <a:off x="6273331" y="1394449"/>
            <a:ext cx="608700" cy="106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34"/>
          <p:cNvSpPr txBox="1"/>
          <p:nvPr/>
        </p:nvSpPr>
        <p:spPr>
          <a:xfrm>
            <a:off x="6805325" y="1191850"/>
            <a:ext cx="2301000" cy="11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063776"/>
                </a:solidFill>
                <a:latin typeface="Lato"/>
                <a:ea typeface="Lato"/>
                <a:cs typeface="Lato"/>
                <a:sym typeface="Lato"/>
              </a:rPr>
              <a:t>Time awareness</a:t>
            </a:r>
            <a:endParaRPr sz="1300">
              <a:solidFill>
                <a:srgbClr val="06377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Font typeface="Lato"/>
              <a:buChar char="●"/>
            </a:pPr>
            <a:r>
              <a:rPr lang="en-GB" sz="1000">
                <a:solidFill>
                  <a:srgbClr val="0071D6"/>
                </a:solidFill>
                <a:latin typeface="Lato"/>
                <a:ea typeface="Lato"/>
                <a:cs typeface="Lato"/>
                <a:sym typeface="Lato"/>
              </a:rPr>
              <a:t>Remaining episodes (RL)</a:t>
            </a:r>
            <a:endParaRPr sz="1000">
              <a:solidFill>
                <a:srgbClr val="0071D6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Font typeface="Lato"/>
              <a:buChar char="●"/>
            </a:pPr>
            <a:r>
              <a:rPr lang="en-GB" sz="1000">
                <a:solidFill>
                  <a:srgbClr val="0071D6"/>
                </a:solidFill>
                <a:latin typeface="Lato"/>
                <a:ea typeface="Lato"/>
                <a:cs typeface="Lato"/>
                <a:sym typeface="Lato"/>
              </a:rPr>
              <a:t>Remaining budgets (CNN)</a:t>
            </a:r>
            <a:endParaRPr sz="1000">
              <a:solidFill>
                <a:srgbClr val="0071D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    V_{\pi}(s, T-t, B-ss) = \mathbb{E}_\pi [G_{t:T}|S_t=s]" id="690" name="Google Shape;690;p34" title="MathEquation,#2a54a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7650" y="1847918"/>
            <a:ext cx="2218676" cy="15807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34"/>
          <p:cNvSpPr txBox="1"/>
          <p:nvPr/>
        </p:nvSpPr>
        <p:spPr>
          <a:xfrm>
            <a:off x="7986525" y="1258000"/>
            <a:ext cx="391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700" u="none" cap="none" strike="noStrike"/>
              <a:t>[</a:t>
            </a:r>
            <a:r>
              <a:rPr lang="en-GB" sz="700"/>
              <a:t>16]</a:t>
            </a:r>
            <a:endParaRPr i="0" sz="700" u="none" cap="none" strike="noStrike"/>
          </a:p>
        </p:txBody>
      </p:sp>
      <p:sp>
        <p:nvSpPr>
          <p:cNvPr id="692" name="Google Shape;692;p34"/>
          <p:cNvSpPr txBox="1"/>
          <p:nvPr/>
        </p:nvSpPr>
        <p:spPr>
          <a:xfrm>
            <a:off x="4660500" y="4918500"/>
            <a:ext cx="4483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[16] Pardo, F., Tavakoli, A., Levdik, V., &amp; Kormushev, P. (2017). Time Limits in Reinforcement Learning. ICML.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5"/>
          <p:cNvSpPr txBox="1"/>
          <p:nvPr/>
        </p:nvSpPr>
        <p:spPr>
          <a:xfrm>
            <a:off x="628650" y="273847"/>
            <a:ext cx="7886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Challenges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4984" y="2573654"/>
            <a:ext cx="553732" cy="5537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99" name="Google Shape;69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9460" y="2572521"/>
            <a:ext cx="553737" cy="55596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0" name="Google Shape;70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03937" y="2571748"/>
            <a:ext cx="553735" cy="55750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1" name="Google Shape;701;p35"/>
          <p:cNvSpPr txBox="1"/>
          <p:nvPr/>
        </p:nvSpPr>
        <p:spPr>
          <a:xfrm>
            <a:off x="6514965" y="3129238"/>
            <a:ext cx="6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2A6E"/>
                </a:solidFill>
              </a:rPr>
              <a:t>13.2</a:t>
            </a:r>
            <a:endParaRPr i="0" sz="1200" u="none" cap="none" strike="noStrike">
              <a:solidFill>
                <a:srgbClr val="002A6E"/>
              </a:solidFill>
            </a:endParaRPr>
          </a:p>
        </p:txBody>
      </p:sp>
      <p:sp>
        <p:nvSpPr>
          <p:cNvPr id="702" name="Google Shape;702;p35"/>
          <p:cNvSpPr txBox="1"/>
          <p:nvPr/>
        </p:nvSpPr>
        <p:spPr>
          <a:xfrm>
            <a:off x="7188693" y="3129238"/>
            <a:ext cx="6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2A6E"/>
                </a:solidFill>
              </a:rPr>
              <a:t>15.8</a:t>
            </a:r>
            <a:endParaRPr i="0" sz="1200" u="none" cap="none" strike="noStrike">
              <a:solidFill>
                <a:srgbClr val="002A6E"/>
              </a:solidFill>
            </a:endParaRPr>
          </a:p>
        </p:txBody>
      </p:sp>
      <p:sp>
        <p:nvSpPr>
          <p:cNvPr id="703" name="Google Shape;703;p35"/>
          <p:cNvSpPr txBox="1"/>
          <p:nvPr/>
        </p:nvSpPr>
        <p:spPr>
          <a:xfrm>
            <a:off x="7883178" y="3129238"/>
            <a:ext cx="669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2A6E"/>
                </a:solidFill>
              </a:rPr>
              <a:t>10.7</a:t>
            </a:r>
            <a:endParaRPr i="0" sz="1200" u="none" cap="none" strike="noStrike">
              <a:solidFill>
                <a:srgbClr val="002A6E"/>
              </a:solidFill>
            </a:endParaRPr>
          </a:p>
        </p:txBody>
      </p:sp>
      <p:sp>
        <p:nvSpPr>
          <p:cNvPr id="704" name="Google Shape;704;p35"/>
          <p:cNvSpPr txBox="1"/>
          <p:nvPr/>
        </p:nvSpPr>
        <p:spPr>
          <a:xfrm>
            <a:off x="6123501" y="1708653"/>
            <a:ext cx="31332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02A6E"/>
                </a:solidFill>
              </a:rPr>
              <a:t>Predict </a:t>
            </a:r>
            <a:r>
              <a:rPr lang="en-GB" sz="1600">
                <a:solidFill>
                  <a:srgbClr val="0071D6"/>
                </a:solidFill>
              </a:rPr>
              <a:t>the state value</a:t>
            </a:r>
            <a:endParaRPr i="0" sz="1600" u="none" cap="none" strike="noStrike">
              <a:solidFill>
                <a:srgbClr val="0071D6"/>
              </a:solidFill>
            </a:endParaRPr>
          </a:p>
        </p:txBody>
      </p:sp>
      <p:pic>
        <p:nvPicPr>
          <p:cNvPr descr="V(s)" id="705" name="Google Shape;705;p35" title="MathEquation,#2b73a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4761" y="2152171"/>
            <a:ext cx="421874" cy="245746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5"/>
          <p:cNvSpPr txBox="1"/>
          <p:nvPr/>
        </p:nvSpPr>
        <p:spPr>
          <a:xfrm>
            <a:off x="481825" y="767975"/>
            <a:ext cx="55527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2A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300">
                <a:solidFill>
                  <a:srgbClr val="002A6E"/>
                </a:solidFill>
              </a:rPr>
              <a:t>Split a complete state into a batch</a:t>
            </a:r>
            <a:endParaRPr b="1" sz="1300">
              <a:solidFill>
                <a:srgbClr val="002A6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Evaluate the importanceness of each image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Incomplete information of the state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The RL agent observes only part of the state</a:t>
            </a:r>
            <a:endParaRPr b="1" sz="10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2A6E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2A6E"/>
                </a:solidFill>
              </a:rPr>
              <a:t>We select the top k images from a batch with M images</a:t>
            </a:r>
            <a:endParaRPr b="1" sz="1300">
              <a:solidFill>
                <a:srgbClr val="002A6E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If (M, k) are too large then the RL agent can hardly learn anything.</a:t>
            </a:r>
            <a:endParaRPr b="1" i="1" sz="1000">
              <a:solidFill>
                <a:srgbClr val="0071D6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If (M, k) are too small then the CNN network learns too slow and </a:t>
            </a:r>
            <a:endParaRPr b="1" sz="1000">
              <a:solidFill>
                <a:srgbClr val="0071D6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0071D6"/>
                </a:solidFill>
              </a:rPr>
              <a:t>with insignificant reward</a:t>
            </a:r>
            <a:endParaRPr b="1" sz="10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2A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2A6E"/>
                </a:solidFill>
              </a:rPr>
              <a:t>Markov Decision Process assumption</a:t>
            </a:r>
            <a:endParaRPr b="1" sz="1300">
              <a:solidFill>
                <a:srgbClr val="002A6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t/>
            </a:r>
            <a:endParaRPr b="1" i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Naive approach is a stateless environment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Randomly select images from the date-set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Each state does not necessary depend on the previous state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Need to include the information of the CNN network weight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The output probability may keep the MDP assumption</a:t>
            </a:r>
            <a:endParaRPr b="1" sz="10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P(S_{t+1}=s_{t+1} | s_t , s_{t-1}, s_{t-2}, ..., s_{1}) = P(S_{t+1}=s_{t+1} | s_t)" id="707" name="Google Shape;707;p35" title="MathEquation,#4188c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9200" y="3392200"/>
            <a:ext cx="3133274" cy="1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/>
          <p:nvPr/>
        </p:nvSpPr>
        <p:spPr>
          <a:xfrm>
            <a:off x="628650" y="273847"/>
            <a:ext cx="7886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Challenges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3" name="Google Shape;713;p36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690275" y="2007582"/>
            <a:ext cx="2823590" cy="158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7795" y="1670140"/>
            <a:ext cx="2148644" cy="2148659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36"/>
          <p:cNvSpPr/>
          <p:nvPr/>
        </p:nvSpPr>
        <p:spPr>
          <a:xfrm>
            <a:off x="5954877" y="1766859"/>
            <a:ext cx="2294400" cy="428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C36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716" name="Google Shape;716;p36"/>
          <p:cNvSpPr/>
          <p:nvPr/>
        </p:nvSpPr>
        <p:spPr>
          <a:xfrm rot="-5400000">
            <a:off x="7037124" y="589119"/>
            <a:ext cx="129900" cy="2055900"/>
          </a:xfrm>
          <a:prstGeom prst="rightBrace">
            <a:avLst>
              <a:gd fmla="val 8333" name="adj1"/>
              <a:gd fmla="val 15764" name="adj2"/>
            </a:avLst>
          </a:prstGeom>
          <a:noFill/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6"/>
          <p:cNvSpPr txBox="1"/>
          <p:nvPr/>
        </p:nvSpPr>
        <p:spPr>
          <a:xfrm>
            <a:off x="5954874" y="1324725"/>
            <a:ext cx="8883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2A6E"/>
                </a:solidFill>
                <a:latin typeface="Lato"/>
                <a:ea typeface="Lato"/>
                <a:cs typeface="Lato"/>
                <a:sym typeface="Lato"/>
              </a:rPr>
              <a:t>Top k</a:t>
            </a:r>
            <a:endParaRPr sz="1200">
              <a:solidFill>
                <a:srgbClr val="002A6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8" name="Google Shape;718;p36"/>
          <p:cNvSpPr/>
          <p:nvPr/>
        </p:nvSpPr>
        <p:spPr>
          <a:xfrm>
            <a:off x="7925336" y="1725564"/>
            <a:ext cx="282000" cy="2820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9" name="Google Shape;719;p36"/>
          <p:cNvCxnSpPr>
            <a:stCxn id="718" idx="7"/>
            <a:endCxn id="720" idx="2"/>
          </p:cNvCxnSpPr>
          <p:nvPr/>
        </p:nvCxnSpPr>
        <p:spPr>
          <a:xfrm flipH="1" rot="10800000">
            <a:off x="8166038" y="1552062"/>
            <a:ext cx="153900" cy="21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36"/>
          <p:cNvSpPr txBox="1"/>
          <p:nvPr/>
        </p:nvSpPr>
        <p:spPr>
          <a:xfrm>
            <a:off x="8008279" y="1324725"/>
            <a:ext cx="623100" cy="2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V(s)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36"/>
          <p:cNvSpPr txBox="1"/>
          <p:nvPr/>
        </p:nvSpPr>
        <p:spPr>
          <a:xfrm>
            <a:off x="481825" y="767975"/>
            <a:ext cx="55527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2A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300">
                <a:solidFill>
                  <a:srgbClr val="002A6E"/>
                </a:solidFill>
              </a:rPr>
              <a:t>Split a complete state into a batch</a:t>
            </a:r>
            <a:endParaRPr b="1" sz="1300">
              <a:solidFill>
                <a:srgbClr val="002A6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Evaluate the importanceness of each image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Incomplete information of the state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The RL agent observes only part of the state</a:t>
            </a:r>
            <a:endParaRPr b="1" sz="10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2A6E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2A6E"/>
                </a:solidFill>
              </a:rPr>
              <a:t>We select the top k images from a batch with M images</a:t>
            </a:r>
            <a:endParaRPr b="1" sz="1300">
              <a:solidFill>
                <a:srgbClr val="002A6E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If (M, k) are too large then the RL agent can hardly learn anything.</a:t>
            </a:r>
            <a:endParaRPr b="1" i="1" sz="1000">
              <a:solidFill>
                <a:srgbClr val="0071D6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If (M, k) are too small then the CNN network learns too slow and </a:t>
            </a:r>
            <a:endParaRPr b="1" sz="1000">
              <a:solidFill>
                <a:srgbClr val="0071D6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0071D6"/>
                </a:solidFill>
              </a:rPr>
              <a:t>with insignificant reward</a:t>
            </a:r>
            <a:endParaRPr b="1" sz="10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2A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2A6E"/>
                </a:solidFill>
              </a:rPr>
              <a:t>Markov Decision Process assumption</a:t>
            </a:r>
            <a:endParaRPr b="1" sz="1300">
              <a:solidFill>
                <a:srgbClr val="002A6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t/>
            </a:r>
            <a:endParaRPr b="1" i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Naive approach is a stateless environment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Randomly select images from the date-set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Each state does not necessary depend on the previous state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Need to include the information of the CNN network weight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The output probability may keep the MDP assumption</a:t>
            </a:r>
            <a:endParaRPr b="1" sz="10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P(S_{t+1}=s_{t+1} | s_t , s_{t-1}, s_{t-2}, ..., s_{1}) = P(S_{t+1}=s_{t+1} | s_t)" id="722" name="Google Shape;722;p36" title="MathEquation,#4188c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9200" y="3392200"/>
            <a:ext cx="3133274" cy="1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7"/>
          <p:cNvSpPr txBox="1"/>
          <p:nvPr/>
        </p:nvSpPr>
        <p:spPr>
          <a:xfrm>
            <a:off x="628650" y="273847"/>
            <a:ext cx="7886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Challenges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775" y="1113663"/>
            <a:ext cx="3888250" cy="29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7"/>
          <p:cNvSpPr txBox="1"/>
          <p:nvPr/>
        </p:nvSpPr>
        <p:spPr>
          <a:xfrm>
            <a:off x="481825" y="767975"/>
            <a:ext cx="5552700" cy="4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2A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 sz="1300">
                <a:solidFill>
                  <a:srgbClr val="002A6E"/>
                </a:solidFill>
              </a:rPr>
              <a:t>Split a complete state into a batch</a:t>
            </a:r>
            <a:endParaRPr b="1" sz="1300">
              <a:solidFill>
                <a:srgbClr val="002A6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Evaluate the importanceness of each image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Incomplete information of the state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The RL agent observes only part of the state</a:t>
            </a:r>
            <a:endParaRPr b="1" sz="10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2A6E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2A6E"/>
                </a:solidFill>
              </a:rPr>
              <a:t>We select the top k images from a batch with M images</a:t>
            </a:r>
            <a:endParaRPr b="1" sz="1300">
              <a:solidFill>
                <a:srgbClr val="002A6E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If (M, k) are too large then the RL agent can hardly learn anything.</a:t>
            </a:r>
            <a:endParaRPr b="1" i="1" sz="1000">
              <a:solidFill>
                <a:srgbClr val="0071D6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If (M, k) are too small then the CNN network learns too slow and </a:t>
            </a:r>
            <a:endParaRPr b="1" sz="1000">
              <a:solidFill>
                <a:srgbClr val="0071D6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rgbClr val="0071D6"/>
                </a:solidFill>
              </a:rPr>
              <a:t>with insignificant reward</a:t>
            </a:r>
            <a:endParaRPr b="1" sz="10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2A6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2A6E"/>
                </a:solidFill>
              </a:rPr>
              <a:t>Markov Decision Process assumption</a:t>
            </a:r>
            <a:endParaRPr b="1" sz="1300">
              <a:solidFill>
                <a:srgbClr val="002A6E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t/>
            </a:r>
            <a:endParaRPr b="1" i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Naive approach is a stateless environment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Randomly select images from the date-set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Each state does not necessary depend on the previous state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Need to include the information of the CNN network weight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The output probability may keep the MDP assumption</a:t>
            </a:r>
            <a:endParaRPr b="1" sz="10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P(S_{t+1}=s_{t+1} | s_t , s_{t-1}, s_{t-2}, ..., s_{1}) = P(S_{t+1}=s_{t+1} | s_t)" id="730" name="Google Shape;730;p37" title="MathEquation,#4188c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200" y="3392200"/>
            <a:ext cx="3133274" cy="1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8"/>
          <p:cNvSpPr txBox="1"/>
          <p:nvPr/>
        </p:nvSpPr>
        <p:spPr>
          <a:xfrm>
            <a:off x="1948375" y="2078642"/>
            <a:ext cx="52473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6E"/>
              </a:buClr>
              <a:buSzPts val="14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Evaluation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9"/>
          <p:cNvSpPr txBox="1"/>
          <p:nvPr/>
        </p:nvSpPr>
        <p:spPr>
          <a:xfrm>
            <a:off x="6978800" y="2465825"/>
            <a:ext cx="17760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05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Table1: </a:t>
            </a:r>
            <a:r>
              <a:rPr lang="en-GB" sz="1051"/>
              <a:t>3</a:t>
            </a:r>
            <a:r>
              <a:rPr b="0" i="0" lang="en-GB" sz="105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labeled </a:t>
            </a:r>
            <a:r>
              <a:rPr lang="en-GB" sz="1051"/>
              <a:t>d</a:t>
            </a:r>
            <a:r>
              <a:rPr b="0" i="0" lang="en-GB" sz="105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atasets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9"/>
          <p:cNvSpPr txBox="1"/>
          <p:nvPr/>
        </p:nvSpPr>
        <p:spPr>
          <a:xfrm>
            <a:off x="290588" y="239272"/>
            <a:ext cx="7886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Data sets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42" name="Google Shape;742;p39"/>
          <p:cNvGraphicFramePr/>
          <p:nvPr/>
        </p:nvGraphicFramePr>
        <p:xfrm>
          <a:off x="389263" y="10672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{94C0829B-DC77-4E67-A32F-343007DF99F0}</a:tableStyleId>
              </a:tblPr>
              <a:tblGrid>
                <a:gridCol w="993000"/>
                <a:gridCol w="780400"/>
                <a:gridCol w="686600"/>
                <a:gridCol w="1207850"/>
                <a:gridCol w="1185275"/>
                <a:gridCol w="1138750"/>
                <a:gridCol w="1294725"/>
                <a:gridCol w="1078875"/>
              </a:tblGrid>
              <a:tr h="31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Data</a:t>
                      </a:r>
                      <a:endParaRPr sz="1000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sets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Num. of Images</a:t>
                      </a:r>
                      <a:endParaRPr sz="10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Num. of Classes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Num. of Training images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Num. of Validation images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Num. of </a:t>
                      </a:r>
                      <a:r>
                        <a:rPr lang="en-GB" sz="10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Test i</a:t>
                      </a:r>
                      <a:r>
                        <a:rPr lang="en-GB" sz="1000" u="none" cap="none" strike="noStrike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mages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Num. of images per class</a:t>
                      </a:r>
                      <a:endParaRPr sz="1000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0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Dimension</a:t>
                      </a:r>
                      <a:endParaRPr sz="1000" u="none" cap="none" strike="noStrike">
                        <a:solidFill>
                          <a:srgbClr val="000000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 anchor="ctr"/>
                </a:tc>
              </a:tr>
              <a:tr h="31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MNIST</a:t>
                      </a:r>
                      <a:r>
                        <a:rPr lang="en-GB" sz="11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</a:t>
                      </a:r>
                      <a:r>
                        <a:rPr lang="en-GB" sz="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[</a:t>
                      </a:r>
                      <a:r>
                        <a:rPr lang="en-GB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18</a:t>
                      </a:r>
                      <a:r>
                        <a:rPr lang="en-GB" sz="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]</a:t>
                      </a:r>
                      <a:endParaRPr sz="8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70,000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50,000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10,000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10,000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~7,000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28x28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</a:tr>
              <a:tr h="31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CIFAR-10 </a:t>
                      </a:r>
                      <a:r>
                        <a:rPr lang="en-GB" sz="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[</a:t>
                      </a:r>
                      <a:r>
                        <a:rPr lang="en-GB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19</a:t>
                      </a:r>
                      <a:r>
                        <a:rPr lang="en-GB" sz="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]</a:t>
                      </a:r>
                      <a:endParaRPr sz="8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solidFill>
                            <a:srgbClr val="000000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60,000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10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48,000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6,000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6,000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~6,000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32x32x3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</a:tr>
              <a:tr h="318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EMNIST </a:t>
                      </a:r>
                      <a:r>
                        <a:rPr lang="en-GB" sz="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[</a:t>
                      </a:r>
                      <a:r>
                        <a:rPr lang="en-GB" sz="8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20</a:t>
                      </a:r>
                      <a:r>
                        <a:rPr lang="en-GB" sz="800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]</a:t>
                      </a:r>
                      <a:endParaRPr sz="8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78,000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26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62,400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7,800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7,800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3,000</a:t>
                      </a:r>
                      <a:endParaRPr sz="1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28x28</a:t>
                      </a:r>
                      <a:endParaRPr sz="11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8575" marB="68575" marR="91425" marL="91425"/>
                </a:tc>
              </a:tr>
            </a:tbl>
          </a:graphicData>
        </a:graphic>
      </p:graphicFrame>
      <p:pic>
        <p:nvPicPr>
          <p:cNvPr id="743" name="Google Shape;74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454" y="2926525"/>
            <a:ext cx="944688" cy="11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2049" y="3050183"/>
            <a:ext cx="944687" cy="944661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39"/>
          <p:cNvSpPr txBox="1"/>
          <p:nvPr/>
        </p:nvSpPr>
        <p:spPr>
          <a:xfrm>
            <a:off x="3319889" y="4224002"/>
            <a:ext cx="9138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EMNIST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6" name="Google Shape;746;p39"/>
          <p:cNvSpPr txBox="1"/>
          <p:nvPr/>
        </p:nvSpPr>
        <p:spPr>
          <a:xfrm>
            <a:off x="1930326" y="4223990"/>
            <a:ext cx="10281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CIFAR-10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7" name="Google Shape;74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641" y="3050189"/>
            <a:ext cx="944688" cy="944687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39"/>
          <p:cNvSpPr txBox="1"/>
          <p:nvPr/>
        </p:nvSpPr>
        <p:spPr>
          <a:xfrm>
            <a:off x="655089" y="4224002"/>
            <a:ext cx="9138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MNIST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9" name="Google Shape;749;p39"/>
          <p:cNvSpPr txBox="1"/>
          <p:nvPr/>
        </p:nvSpPr>
        <p:spPr>
          <a:xfrm>
            <a:off x="5384500" y="2926521"/>
            <a:ext cx="25497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2A6E"/>
                </a:solidFill>
              </a:rPr>
              <a:t>Random Agent</a:t>
            </a:r>
            <a:endParaRPr b="1" sz="1800">
              <a:solidFill>
                <a:srgbClr val="002A6E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2A6E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5"/>
                </a:solidFill>
              </a:rPr>
              <a:t>vs</a:t>
            </a:r>
            <a:endParaRPr b="1" sz="1200">
              <a:solidFill>
                <a:schemeClr val="accent5"/>
              </a:solidFill>
            </a:endParaRPr>
          </a:p>
        </p:txBody>
      </p:sp>
      <p:sp>
        <p:nvSpPr>
          <p:cNvPr id="750" name="Google Shape;750;p39"/>
          <p:cNvSpPr txBox="1"/>
          <p:nvPr/>
        </p:nvSpPr>
        <p:spPr>
          <a:xfrm>
            <a:off x="4814363" y="3803325"/>
            <a:ext cx="3690000" cy="6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2A6E"/>
                </a:solidFill>
              </a:rPr>
              <a:t>Least Margin Sampling Method (BVSB):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descr="x^* = arg\ min P_\phi(\hat{y_1}|x) - P_\phi(\hat{y_2}|x)" id="751" name="Google Shape;751;p39" title="MathEquation,#1a597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5566" y="4211875"/>
            <a:ext cx="2507596" cy="222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39"/>
          <p:cNvSpPr txBox="1"/>
          <p:nvPr/>
        </p:nvSpPr>
        <p:spPr>
          <a:xfrm>
            <a:off x="3333901" y="4759200"/>
            <a:ext cx="5810100" cy="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[18] </a:t>
            </a: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Yann LeCun, Corinna Cortes, and CJ Burges. Mnist handwritten digit database.ATTLabs [Online]. Available: http://yann. lecun. com/exdb/mnist, 2, 2010.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r>
              <a:rPr b="0" i="0" lang="en-GB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 </a:t>
            </a: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Alex Krizhevsky. Learning multiple layers of features from tiny images. Technical report, 2009.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[20] </a:t>
            </a: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Gregory Cohen, Saeed Afshar, Jonathan Tapson, and Andre Van Schaik. Emnist: Ex-tending mnist to handwritten letters.2017 International  Joint Conference on Neural Networks (IJCNN), 2017.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275" y="260000"/>
            <a:ext cx="6431100" cy="39189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8" name="Google Shape;758;p40"/>
          <p:cNvSpPr txBox="1"/>
          <p:nvPr/>
        </p:nvSpPr>
        <p:spPr>
          <a:xfrm>
            <a:off x="628650" y="273847"/>
            <a:ext cx="7886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MNIST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9" name="Google Shape;75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2837" y="4291575"/>
            <a:ext cx="5405975" cy="7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276" y="260000"/>
            <a:ext cx="6431100" cy="3918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5" name="Google Shape;765;p41"/>
          <p:cNvSpPr txBox="1"/>
          <p:nvPr/>
        </p:nvSpPr>
        <p:spPr>
          <a:xfrm>
            <a:off x="628650" y="273847"/>
            <a:ext cx="7886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EMNIST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6" name="Google Shape;76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4988" y="4303850"/>
            <a:ext cx="5341675" cy="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0275" y="260000"/>
            <a:ext cx="6431099" cy="393947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2" name="Google Shape;772;p42"/>
          <p:cNvSpPr txBox="1"/>
          <p:nvPr/>
        </p:nvSpPr>
        <p:spPr>
          <a:xfrm>
            <a:off x="628650" y="273847"/>
            <a:ext cx="7886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CIFAR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3" name="Google Shape;77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8224" y="4298675"/>
            <a:ext cx="4755201" cy="7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413" y="1014617"/>
            <a:ext cx="4355587" cy="326665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79" name="Google Shape;77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014615"/>
            <a:ext cx="4355587" cy="3266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0" name="Google Shape;780;p43"/>
          <p:cNvSpPr txBox="1"/>
          <p:nvPr/>
        </p:nvSpPr>
        <p:spPr>
          <a:xfrm>
            <a:off x="628650" y="273847"/>
            <a:ext cx="7886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Selection bias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7"/>
          <p:cNvGrpSpPr/>
          <p:nvPr/>
        </p:nvGrpSpPr>
        <p:grpSpPr>
          <a:xfrm>
            <a:off x="3795686" y="2853120"/>
            <a:ext cx="1552652" cy="1259144"/>
            <a:chOff x="3942186" y="2911443"/>
            <a:chExt cx="1134482" cy="920023"/>
          </a:xfrm>
        </p:grpSpPr>
        <p:pic>
          <p:nvPicPr>
            <p:cNvPr id="104" name="Google Shape;104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42186" y="2911443"/>
              <a:ext cx="808109" cy="6013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07858" y="2974155"/>
              <a:ext cx="808109" cy="6140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095961" y="3046752"/>
              <a:ext cx="808109" cy="604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161407" y="3139540"/>
              <a:ext cx="808111" cy="613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244745" y="3217431"/>
              <a:ext cx="831923" cy="61403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17"/>
          <p:cNvGrpSpPr/>
          <p:nvPr/>
        </p:nvGrpSpPr>
        <p:grpSpPr>
          <a:xfrm>
            <a:off x="3942000" y="1076894"/>
            <a:ext cx="1260000" cy="1260000"/>
            <a:chOff x="4174873" y="1396560"/>
            <a:chExt cx="1260000" cy="1260000"/>
          </a:xfrm>
        </p:grpSpPr>
        <p:pic>
          <p:nvPicPr>
            <p:cNvPr id="110" name="Google Shape;110;p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174873" y="1396560"/>
              <a:ext cx="1260000" cy="12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1" name="Google Shape;111;p17"/>
            <p:cNvSpPr txBox="1"/>
            <p:nvPr/>
          </p:nvSpPr>
          <p:spPr>
            <a:xfrm>
              <a:off x="4309873" y="1846560"/>
              <a:ext cx="990000" cy="36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Prediction</a:t>
              </a:r>
              <a:endParaRPr b="1" i="0" sz="12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" name="Google Shape;112;p17"/>
          <p:cNvCxnSpPr/>
          <p:nvPr/>
        </p:nvCxnSpPr>
        <p:spPr>
          <a:xfrm>
            <a:off x="2083450" y="1706900"/>
            <a:ext cx="1621200" cy="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13" name="Google Shape;113;p17"/>
          <p:cNvGrpSpPr/>
          <p:nvPr/>
        </p:nvGrpSpPr>
        <p:grpSpPr>
          <a:xfrm>
            <a:off x="632708" y="1072764"/>
            <a:ext cx="1260000" cy="1260000"/>
            <a:chOff x="1450854" y="1268015"/>
            <a:chExt cx="1260000" cy="1260000"/>
          </a:xfrm>
        </p:grpSpPr>
        <p:pic>
          <p:nvPicPr>
            <p:cNvPr id="114" name="Google Shape;114;p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450854" y="1268015"/>
              <a:ext cx="1260000" cy="12600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5" name="Google Shape;115;p17"/>
            <p:cNvSpPr txBox="1"/>
            <p:nvPr/>
          </p:nvSpPr>
          <p:spPr>
            <a:xfrm>
              <a:off x="1587654" y="1718015"/>
              <a:ext cx="986400" cy="36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1200" u="none" cap="none" strike="noStrike">
                  <a:solidFill>
                    <a:srgbClr val="002A6E"/>
                  </a:solidFill>
                  <a:latin typeface="Arial"/>
                  <a:ea typeface="Arial"/>
                  <a:cs typeface="Arial"/>
                  <a:sym typeface="Arial"/>
                </a:rPr>
                <a:t>Model</a:t>
              </a:r>
              <a:endParaRPr b="1" i="0" sz="12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p17"/>
          <p:cNvGrpSpPr/>
          <p:nvPr/>
        </p:nvGrpSpPr>
        <p:grpSpPr>
          <a:xfrm>
            <a:off x="2202679" y="1308373"/>
            <a:ext cx="1138351" cy="358200"/>
            <a:chOff x="3043552" y="6079379"/>
            <a:chExt cx="1138351" cy="358200"/>
          </a:xfrm>
        </p:grpSpPr>
        <p:sp>
          <p:nvSpPr>
            <p:cNvPr id="117" name="Google Shape;117;p17"/>
            <p:cNvSpPr txBox="1"/>
            <p:nvPr/>
          </p:nvSpPr>
          <p:spPr>
            <a:xfrm>
              <a:off x="3043552" y="6079379"/>
              <a:ext cx="798142" cy="3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GB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Training</a:t>
              </a:r>
              <a:endParaRPr b="0" i="1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f_\theta(x)" id="118" name="Google Shape;118;p17" title="MathEquation,#00000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728648" y="6160035"/>
              <a:ext cx="453255" cy="234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17"/>
          <p:cNvGrpSpPr/>
          <p:nvPr/>
        </p:nvGrpSpPr>
        <p:grpSpPr>
          <a:xfrm>
            <a:off x="5769722" y="1306279"/>
            <a:ext cx="2194006" cy="358200"/>
            <a:chOff x="5580086" y="6079379"/>
            <a:chExt cx="2194006" cy="358200"/>
          </a:xfrm>
        </p:grpSpPr>
        <p:sp>
          <p:nvSpPr>
            <p:cNvPr id="120" name="Google Shape;120;p17"/>
            <p:cNvSpPr txBox="1"/>
            <p:nvPr/>
          </p:nvSpPr>
          <p:spPr>
            <a:xfrm>
              <a:off x="5580086" y="6079379"/>
              <a:ext cx="1653634" cy="3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GB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Uncertainty estimates</a:t>
              </a:r>
              <a:endParaRPr/>
            </a:p>
          </p:txBody>
        </p:sp>
        <p:pic>
          <p:nvPicPr>
            <p:cNvPr descr="f_\theta(\hat y|x)" id="121" name="Google Shape;121;p17" title="MathEquation,#00000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174890" y="6141479"/>
              <a:ext cx="599202" cy="23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17"/>
          <p:cNvPicPr preferRelativeResize="0"/>
          <p:nvPr/>
        </p:nvPicPr>
        <p:blipFill rotWithShape="1">
          <a:blip r:embed="rId13">
            <a:alphaModFix/>
          </a:blip>
          <a:srcRect b="0" l="17604" r="12609" t="13247"/>
          <a:stretch/>
        </p:blipFill>
        <p:spPr>
          <a:xfrm flipH="1">
            <a:off x="7580613" y="2219354"/>
            <a:ext cx="934736" cy="11619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7"/>
          <p:cNvCxnSpPr>
            <a:endCxn id="122" idx="0"/>
          </p:cNvCxnSpPr>
          <p:nvPr/>
        </p:nvCxnSpPr>
        <p:spPr>
          <a:xfrm>
            <a:off x="5685481" y="1702754"/>
            <a:ext cx="2362500" cy="516600"/>
          </a:xfrm>
          <a:prstGeom prst="bentConnector2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24" name="Google Shape;124;p17"/>
          <p:cNvSpPr txBox="1"/>
          <p:nvPr/>
        </p:nvSpPr>
        <p:spPr>
          <a:xfrm>
            <a:off x="7116352" y="3423557"/>
            <a:ext cx="1863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Human annotator</a:t>
            </a:r>
            <a:endParaRPr b="0" i="0" sz="12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7"/>
          <p:cNvGrpSpPr/>
          <p:nvPr/>
        </p:nvGrpSpPr>
        <p:grpSpPr>
          <a:xfrm>
            <a:off x="233016" y="2826032"/>
            <a:ext cx="1995404" cy="1315328"/>
            <a:chOff x="233016" y="3006141"/>
            <a:chExt cx="1995404" cy="1315328"/>
          </a:xfrm>
        </p:grpSpPr>
        <p:pic>
          <p:nvPicPr>
            <p:cNvPr id="126" name="Google Shape;126;p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33016" y="3006141"/>
              <a:ext cx="1796220" cy="90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7"/>
            <p:cNvPicPr preferRelativeResize="0"/>
            <p:nvPr/>
          </p:nvPicPr>
          <p:blipFill rotWithShape="1">
            <a:blip r:embed="rId15">
              <a:alphaModFix/>
            </a:blip>
            <a:srcRect b="0" l="40027" r="-52" t="0"/>
            <a:stretch/>
          </p:blipFill>
          <p:spPr>
            <a:xfrm>
              <a:off x="424721" y="3228365"/>
              <a:ext cx="1803699" cy="900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8" name="Google Shape;128;p17"/>
            <p:cNvGrpSpPr/>
            <p:nvPr/>
          </p:nvGrpSpPr>
          <p:grpSpPr>
            <a:xfrm>
              <a:off x="1098612" y="3351896"/>
              <a:ext cx="1122900" cy="969573"/>
              <a:chOff x="1098612" y="3065027"/>
              <a:chExt cx="1122900" cy="969573"/>
            </a:xfrm>
          </p:grpSpPr>
          <p:sp>
            <p:nvSpPr>
              <p:cNvPr id="129" name="Google Shape;129;p17"/>
              <p:cNvSpPr/>
              <p:nvPr/>
            </p:nvSpPr>
            <p:spPr>
              <a:xfrm>
                <a:off x="1168417" y="3065027"/>
                <a:ext cx="983257" cy="969573"/>
              </a:xfrm>
              <a:prstGeom prst="flowChartMagneticDisk">
                <a:avLst/>
              </a:prstGeom>
              <a:solidFill>
                <a:srgbClr val="0071D6"/>
              </a:solidFill>
              <a:ln cap="flat" cmpd="sng" w="285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17"/>
              <p:cNvSpPr txBox="1"/>
              <p:nvPr/>
            </p:nvSpPr>
            <p:spPr>
              <a:xfrm>
                <a:off x="1098612" y="3421201"/>
                <a:ext cx="1122900" cy="49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GB" sz="1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Database</a:t>
                </a:r>
                <a:endParaRPr b="0" i="0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31;p17"/>
          <p:cNvSpPr txBox="1"/>
          <p:nvPr/>
        </p:nvSpPr>
        <p:spPr>
          <a:xfrm>
            <a:off x="428296" y="4167937"/>
            <a:ext cx="1863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Labelled sampled (10%)</a:t>
            </a:r>
            <a:endParaRPr b="0" i="0" sz="12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3708264" y="4167937"/>
            <a:ext cx="2141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Unlabeled sampled (90%)</a:t>
            </a:r>
            <a:endParaRPr b="0" i="0" sz="12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17"/>
          <p:cNvCxnSpPr/>
          <p:nvPr/>
        </p:nvCxnSpPr>
        <p:spPr>
          <a:xfrm rot="10800000">
            <a:off x="1262708" y="2386782"/>
            <a:ext cx="0" cy="4140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4" name="Google Shape;134;p17"/>
          <p:cNvCxnSpPr/>
          <p:nvPr/>
        </p:nvCxnSpPr>
        <p:spPr>
          <a:xfrm rot="10800000">
            <a:off x="4572000" y="2386782"/>
            <a:ext cx="0" cy="414000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35" name="Google Shape;135;p17"/>
          <p:cNvCxnSpPr>
            <a:stCxn id="124" idx="2"/>
            <a:endCxn id="131" idx="2"/>
          </p:cNvCxnSpPr>
          <p:nvPr/>
        </p:nvCxnSpPr>
        <p:spPr>
          <a:xfrm rot="5400000">
            <a:off x="4331752" y="811607"/>
            <a:ext cx="744300" cy="6688200"/>
          </a:xfrm>
          <a:prstGeom prst="bentConnector3">
            <a:avLst>
              <a:gd fmla="val 130724" name="adj1"/>
            </a:avLst>
          </a:prstGeom>
          <a:noFill/>
          <a:ln cap="flat" cmpd="sng" w="158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36" name="Google Shape;136;p17"/>
          <p:cNvGrpSpPr/>
          <p:nvPr/>
        </p:nvGrpSpPr>
        <p:grpSpPr>
          <a:xfrm>
            <a:off x="6524783" y="4354845"/>
            <a:ext cx="1653600" cy="358200"/>
            <a:chOff x="6221033" y="4328195"/>
            <a:chExt cx="1653600" cy="358200"/>
          </a:xfrm>
        </p:grpSpPr>
        <p:pic>
          <p:nvPicPr>
            <p:cNvPr descr="&lt;X_i, Y_i&gt;" id="137" name="Google Shape;137;p17" title="MathEquation,#00000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6965825" y="4439875"/>
              <a:ext cx="684224" cy="181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Google Shape;138;p17"/>
            <p:cNvSpPr txBox="1"/>
            <p:nvPr/>
          </p:nvSpPr>
          <p:spPr>
            <a:xfrm>
              <a:off x="6221033" y="4328195"/>
              <a:ext cx="1653600" cy="35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1" lang="en-GB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Labelling</a:t>
              </a:r>
              <a:endParaRPr sz="1200"/>
            </a:p>
          </p:txBody>
        </p:sp>
      </p:grpSp>
      <p:sp>
        <p:nvSpPr>
          <p:cNvPr id="139" name="Google Shape;139;p17"/>
          <p:cNvSpPr txBox="1"/>
          <p:nvPr/>
        </p:nvSpPr>
        <p:spPr>
          <a:xfrm>
            <a:off x="4248000" y="4821650"/>
            <a:ext cx="50067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-GB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 </a:t>
            </a: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Badrinarayanan, V., Kendall, A., &amp; Cipolla, R. (2015). SegNet: A Deep Convolutional Encoder-Decoder Architecture for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     Image Segmentation. IEEE Transactions on Pattern Analysis and Machine Intelligence, 39, 2481-2495.</a:t>
            </a:r>
            <a:endParaRPr sz="700"/>
          </a:p>
        </p:txBody>
      </p:sp>
      <p:sp>
        <p:nvSpPr>
          <p:cNvPr id="140" name="Google Shape;140;p17"/>
          <p:cNvSpPr txBox="1"/>
          <p:nvPr/>
        </p:nvSpPr>
        <p:spPr>
          <a:xfrm>
            <a:off x="5282376" y="3868350"/>
            <a:ext cx="339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800" u="none" cap="none" strike="noStrike"/>
              <a:t>[</a:t>
            </a:r>
            <a:r>
              <a:rPr lang="en-GB" sz="800"/>
              <a:t>1</a:t>
            </a:r>
            <a:r>
              <a:rPr i="0" lang="en-GB" sz="800" u="none" cap="none" strike="noStrike"/>
              <a:t>]</a:t>
            </a:r>
            <a:endParaRPr i="0" sz="800" u="none" cap="none" strike="noStrike"/>
          </a:p>
        </p:txBody>
      </p:sp>
      <p:sp>
        <p:nvSpPr>
          <p:cNvPr id="141" name="Google Shape;141;p17"/>
          <p:cNvSpPr txBox="1"/>
          <p:nvPr/>
        </p:nvSpPr>
        <p:spPr>
          <a:xfrm>
            <a:off x="481825" y="262648"/>
            <a:ext cx="78867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Active Learning</a:t>
            </a:r>
            <a:endParaRPr b="1" sz="3000">
              <a:solidFill>
                <a:srgbClr val="002A6E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t/>
            </a:r>
            <a:endParaRPr b="1" sz="3000">
              <a:solidFill>
                <a:srgbClr val="002A6E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44"/>
          <p:cNvSpPr/>
          <p:nvPr/>
        </p:nvSpPr>
        <p:spPr>
          <a:xfrm>
            <a:off x="123175" y="1786038"/>
            <a:ext cx="2600700" cy="2028600"/>
          </a:xfrm>
          <a:prstGeom prst="rect">
            <a:avLst/>
          </a:prstGeom>
          <a:solidFill>
            <a:srgbClr val="4472C4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6" name="Google Shape;7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875" y="1132837"/>
            <a:ext cx="6180825" cy="333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96" y="2024034"/>
            <a:ext cx="1667222" cy="1667229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44"/>
          <p:cNvSpPr/>
          <p:nvPr/>
        </p:nvSpPr>
        <p:spPr>
          <a:xfrm>
            <a:off x="319625" y="2099085"/>
            <a:ext cx="1780200" cy="17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C36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789" name="Google Shape;789;p44"/>
          <p:cNvSpPr txBox="1"/>
          <p:nvPr/>
        </p:nvSpPr>
        <p:spPr>
          <a:xfrm>
            <a:off x="876161" y="1847637"/>
            <a:ext cx="4836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V(s)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44"/>
          <p:cNvSpPr/>
          <p:nvPr/>
        </p:nvSpPr>
        <p:spPr>
          <a:xfrm>
            <a:off x="319625" y="2275485"/>
            <a:ext cx="1780200" cy="17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C36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791" name="Google Shape;791;p44"/>
          <p:cNvSpPr/>
          <p:nvPr/>
        </p:nvSpPr>
        <p:spPr>
          <a:xfrm>
            <a:off x="319713" y="3519085"/>
            <a:ext cx="1780200" cy="176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C36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792" name="Google Shape;792;p44"/>
          <p:cNvSpPr txBox="1"/>
          <p:nvPr/>
        </p:nvSpPr>
        <p:spPr>
          <a:xfrm>
            <a:off x="2043422" y="1847638"/>
            <a:ext cx="6351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Roboto"/>
                <a:ea typeface="Roboto"/>
                <a:cs typeface="Roboto"/>
                <a:sym typeface="Roboto"/>
              </a:rPr>
              <a:t>Batch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3" name="Google Shape;793;p44"/>
          <p:cNvCxnSpPr>
            <a:stCxn id="794" idx="7"/>
          </p:cNvCxnSpPr>
          <p:nvPr/>
        </p:nvCxnSpPr>
        <p:spPr>
          <a:xfrm flipH="1" rot="10800000">
            <a:off x="876149" y="1963867"/>
            <a:ext cx="102000" cy="146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44"/>
          <p:cNvSpPr/>
          <p:nvPr/>
        </p:nvSpPr>
        <p:spPr>
          <a:xfrm>
            <a:off x="689477" y="2077939"/>
            <a:ext cx="218700" cy="218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4"/>
          <p:cNvSpPr txBox="1"/>
          <p:nvPr/>
        </p:nvSpPr>
        <p:spPr>
          <a:xfrm>
            <a:off x="2158925" y="2077938"/>
            <a:ext cx="410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10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6" name="Google Shape;796;p44"/>
          <p:cNvSpPr txBox="1"/>
          <p:nvPr/>
        </p:nvSpPr>
        <p:spPr>
          <a:xfrm>
            <a:off x="2158925" y="2260465"/>
            <a:ext cx="410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9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7" name="Google Shape;797;p44"/>
          <p:cNvSpPr txBox="1"/>
          <p:nvPr/>
        </p:nvSpPr>
        <p:spPr>
          <a:xfrm>
            <a:off x="2158925" y="2421525"/>
            <a:ext cx="410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8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8" name="Google Shape;798;p44"/>
          <p:cNvSpPr txBox="1"/>
          <p:nvPr/>
        </p:nvSpPr>
        <p:spPr>
          <a:xfrm>
            <a:off x="2158925" y="2604053"/>
            <a:ext cx="410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7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9" name="Google Shape;799;p44"/>
          <p:cNvSpPr txBox="1"/>
          <p:nvPr/>
        </p:nvSpPr>
        <p:spPr>
          <a:xfrm>
            <a:off x="2158925" y="2765112"/>
            <a:ext cx="410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6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0" name="Google Shape;800;p44"/>
          <p:cNvSpPr txBox="1"/>
          <p:nvPr/>
        </p:nvSpPr>
        <p:spPr>
          <a:xfrm>
            <a:off x="2158925" y="2923605"/>
            <a:ext cx="410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5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1" name="Google Shape;801;p44"/>
          <p:cNvSpPr txBox="1"/>
          <p:nvPr/>
        </p:nvSpPr>
        <p:spPr>
          <a:xfrm>
            <a:off x="2158925" y="3083603"/>
            <a:ext cx="410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4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2" name="Google Shape;802;p44"/>
          <p:cNvSpPr txBox="1"/>
          <p:nvPr/>
        </p:nvSpPr>
        <p:spPr>
          <a:xfrm>
            <a:off x="2158925" y="3243158"/>
            <a:ext cx="410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3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3" name="Google Shape;803;p44"/>
          <p:cNvSpPr txBox="1"/>
          <p:nvPr/>
        </p:nvSpPr>
        <p:spPr>
          <a:xfrm>
            <a:off x="2158925" y="3402095"/>
            <a:ext cx="410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2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4" name="Google Shape;804;p44"/>
          <p:cNvSpPr txBox="1"/>
          <p:nvPr/>
        </p:nvSpPr>
        <p:spPr>
          <a:xfrm>
            <a:off x="2158925" y="3562711"/>
            <a:ext cx="4107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latin typeface="Lato"/>
                <a:ea typeface="Lato"/>
                <a:cs typeface="Lato"/>
                <a:sym typeface="Lato"/>
              </a:rPr>
              <a:t>1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5" name="Google Shape;805;p44"/>
          <p:cNvSpPr txBox="1"/>
          <p:nvPr/>
        </p:nvSpPr>
        <p:spPr>
          <a:xfrm>
            <a:off x="628650" y="273847"/>
            <a:ext cx="7886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Entropy of the selection distribution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Google Shape;8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537" y="847750"/>
            <a:ext cx="6640925" cy="40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45"/>
          <p:cNvSpPr txBox="1"/>
          <p:nvPr/>
        </p:nvSpPr>
        <p:spPr>
          <a:xfrm>
            <a:off x="628650" y="273847"/>
            <a:ext cx="7886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Effect of using exploration rate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6"/>
          <p:cNvSpPr txBox="1"/>
          <p:nvPr/>
        </p:nvSpPr>
        <p:spPr>
          <a:xfrm>
            <a:off x="628650" y="273847"/>
            <a:ext cx="7886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Conclusion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6"/>
          <p:cNvSpPr txBox="1"/>
          <p:nvPr/>
        </p:nvSpPr>
        <p:spPr>
          <a:xfrm>
            <a:off x="628650" y="933825"/>
            <a:ext cx="7288500" cy="14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8377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940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400"/>
              <a:buChar char="▪"/>
            </a:pPr>
            <a:r>
              <a:rPr lang="en-GB" sz="1500">
                <a:solidFill>
                  <a:srgbClr val="083776"/>
                </a:solidFill>
              </a:rPr>
              <a:t>Competitive good result on MNIST and EMNIST</a:t>
            </a:r>
            <a:endParaRPr sz="1500">
              <a:solidFill>
                <a:srgbClr val="083776"/>
              </a:solidFill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500"/>
              <a:buChar char="▪"/>
            </a:pPr>
            <a:r>
              <a:rPr lang="en-GB" sz="1500">
                <a:solidFill>
                  <a:srgbClr val="083776"/>
                </a:solidFill>
              </a:rPr>
              <a:t>CIFAR-10</a:t>
            </a:r>
            <a:endParaRPr sz="1500">
              <a:solidFill>
                <a:srgbClr val="083776"/>
              </a:solidFill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500"/>
              <a:buChar char="▪"/>
            </a:pPr>
            <a:r>
              <a:rPr lang="en-GB" sz="1500">
                <a:solidFill>
                  <a:srgbClr val="083776"/>
                </a:solidFill>
              </a:rPr>
              <a:t>RL-top agent suffers from the bias selection</a:t>
            </a:r>
            <a:endParaRPr sz="1500">
              <a:solidFill>
                <a:srgbClr val="083776"/>
              </a:solidFill>
            </a:endParaRPr>
          </a:p>
          <a:p>
            <a:pPr indent="-285750" lvl="0" marL="2857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83776"/>
              </a:buClr>
              <a:buSzPts val="1500"/>
              <a:buChar char="▪"/>
            </a:pPr>
            <a:r>
              <a:rPr lang="en-GB" sz="1500">
                <a:solidFill>
                  <a:srgbClr val="083776"/>
                </a:solidFill>
              </a:rPr>
              <a:t>Exploitation hurts the performance</a:t>
            </a:r>
            <a:endParaRPr sz="1500">
              <a:solidFill>
                <a:srgbClr val="08377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7"/>
          <p:cNvSpPr txBox="1"/>
          <p:nvPr/>
        </p:nvSpPr>
        <p:spPr>
          <a:xfrm>
            <a:off x="645075" y="759300"/>
            <a:ext cx="7288500" cy="36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02A6E"/>
                </a:solidFill>
              </a:rPr>
              <a:t>Thank you</a:t>
            </a:r>
            <a:endParaRPr sz="3600">
              <a:solidFill>
                <a:srgbClr val="08377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48"/>
          <p:cNvSpPr txBox="1"/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Reference</a:t>
            </a:r>
            <a:endParaRPr/>
          </a:p>
        </p:txBody>
      </p:sp>
      <p:sp>
        <p:nvSpPr>
          <p:cNvPr id="828" name="Google Shape;828;p48"/>
          <p:cNvSpPr txBox="1"/>
          <p:nvPr/>
        </p:nvSpPr>
        <p:spPr>
          <a:xfrm>
            <a:off x="628650" y="835875"/>
            <a:ext cx="7886700" cy="4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Badrinarayanan, V., Kendall, A., &amp; Cipolla, R. (2015). SegNet: A Deep Convolutional Encoder-Decoder Architecture for Image Segmentation. IEEE Transactions on Pattern Analysis and Machine Intelligence, 39, 2481-2495.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Settles, B. (2009). Active Learning Literature Survey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Slotkin, M. (2019, September 30). Accelerate Machine Learning with Active Learning. Retrieved from </a:t>
            </a:r>
            <a:r>
              <a:rPr lang="en-GB" sz="105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https://becominghuman.ai/accelerate-machine-learning-with-active-learning-96cea4b72fdb</a:t>
            </a: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Sutton, R.S., &amp; Barto, A.G. (1988). Reinforcement Learning: An Introduction. IEEE Transactions on Neural Networks, 16, 285-286.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Richard Bellman. A markovian decision process.Indiana Univ. Math. J., 6:679–684,1957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Sutton, R.S., McAllester, D.A., Singh, S.P., &amp; Mansour, Y. (1999). Policy Gradient Methods for Reinforcement Learning with Function Approximation. NIPS.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David D. Lewis and William A. Gale. A sequential algorithm for training text classifiers. InSIGIR, 1994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David D. Lewis and Jason Catlett. Heterogeneous uncertainty sampling for supervised learning. In ICML, 1994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H. Sebastian Seung, Manfred Opper, and Haim Sompolinsky. Query by committee.In COLT, 1992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Nicholas D Roy and D. Archibald Mccallum. Toward optimal active learning through monte carlo estimation of error reduction. In ICML 2001, 2001.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Keze Wang, Dongyu Zhang, Ya Li, Ruimao Zhang, and Liang Lin. Cost-effective active learning for deep image classification. IEEE Transactions on Circuits and Systems for Video Technology, 2016.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Yarin Gal, Riashat Islam, and Zoubin Ghahramani. Deep bayesian active learning with image data. arXiv preprint  arXiv:1703.02910, 2017.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Meng Fang, Yuan Li, and Trevor Cohn. Learning how to active learn: A deep reinforcement learning approach. In  EMNLP, 2017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Yanyao Shen, Hyokun Yun, Zachary Chase Lipton, Yakov Kronrod, and Anima Anandkumar. Deep active learning for named entity recognition. In ICLR, 2017.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Ekin Dogus Cubuk, Barret Zoph, Dandelion Man ́e, V. Vasudevan, and Quoc V. Le.Autoaugment: Learning  augmentation strategies from data. In CVPR, 2019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9"/>
          <p:cNvSpPr txBox="1"/>
          <p:nvPr/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Reference</a:t>
            </a:r>
            <a:endParaRPr/>
          </a:p>
        </p:txBody>
      </p:sp>
      <p:sp>
        <p:nvSpPr>
          <p:cNvPr id="834" name="Google Shape;834;p49"/>
          <p:cNvSpPr txBox="1"/>
          <p:nvPr/>
        </p:nvSpPr>
        <p:spPr>
          <a:xfrm>
            <a:off x="628650" y="835875"/>
            <a:ext cx="7886700" cy="4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 startAt="16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Pardo, F., Tavakoli, A., Levdik, V., &amp; Kormushev, P. (2017). Time Limits in Reinforcement Learning. ICML.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 startAt="16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Åström, K.J. (1965). "Optimal control of Markov processes with incomplete state information".Journal of Mathematical Analysis and Applications. 10: 174–205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 startAt="16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Yann LeCun, Corinna Cortes, and CJ Burges. Mnist handwritten digit database.ATTLabs [Online]. 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Available: </a:t>
            </a:r>
            <a:r>
              <a:rPr lang="en-GB" sz="105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http://yann.lecun.com/exdb/mnist</a:t>
            </a: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, 2, 2010.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 startAt="16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Alex Krizhevsky. Learning multiple layers of features from tiny images. Technical report, 2009.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338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414F"/>
              </a:buClr>
              <a:buSzPts val="1051"/>
              <a:buFont typeface="Roboto"/>
              <a:buAutoNum type="arabicPeriod" startAt="16"/>
            </a:pPr>
            <a:r>
              <a:rPr lang="en-GB" sz="1051">
                <a:solidFill>
                  <a:srgbClr val="2E414F"/>
                </a:solidFill>
                <a:latin typeface="Roboto"/>
                <a:ea typeface="Roboto"/>
                <a:cs typeface="Roboto"/>
                <a:sym typeface="Roboto"/>
              </a:rPr>
              <a:t>Gregory Cohen, Saeed Afshar, Jonathan Tapson, and Andre Van Schaik. Emnist: Ex-tending mnist to handwritten letters.2017 International Joint Conference on Neural Networks (IJCNN), 2017.</a:t>
            </a:r>
            <a:endParaRPr sz="1051">
              <a:solidFill>
                <a:srgbClr val="2E41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/>
        </p:nvSpPr>
        <p:spPr>
          <a:xfrm>
            <a:off x="8759126" y="3704025"/>
            <a:ext cx="339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800" u="none" cap="none" strike="noStrike"/>
              <a:t>[</a:t>
            </a:r>
            <a:r>
              <a:rPr lang="en-GB" sz="800"/>
              <a:t>2</a:t>
            </a:r>
            <a:r>
              <a:rPr i="0" lang="en-GB" sz="800" u="none" cap="none" strike="noStrike"/>
              <a:t>]</a:t>
            </a:r>
            <a:endParaRPr i="0" sz="800" u="none" cap="none" strike="noStrike"/>
          </a:p>
        </p:txBody>
      </p:sp>
      <p:sp>
        <p:nvSpPr>
          <p:cNvPr id="147" name="Google Shape;147;p18"/>
          <p:cNvSpPr txBox="1"/>
          <p:nvPr/>
        </p:nvSpPr>
        <p:spPr>
          <a:xfrm>
            <a:off x="4026322" y="4084725"/>
            <a:ext cx="22764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Random sampling</a:t>
            </a:r>
            <a:endParaRPr b="1" i="0" sz="15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69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69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30 </a:t>
            </a:r>
            <a:r>
              <a:rPr lang="en-GB" sz="1500">
                <a:solidFill>
                  <a:srgbClr val="0071D6"/>
                </a:solidFill>
              </a:rPr>
              <a:t>data (70% acc)</a:t>
            </a:r>
            <a:endParaRPr/>
          </a:p>
        </p:txBody>
      </p:sp>
      <p:sp>
        <p:nvSpPr>
          <p:cNvPr id="148" name="Google Shape;148;p18"/>
          <p:cNvSpPr txBox="1"/>
          <p:nvPr/>
        </p:nvSpPr>
        <p:spPr>
          <a:xfrm>
            <a:off x="6601875" y="1222815"/>
            <a:ext cx="19893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69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rgbClr val="083776"/>
                </a:solidFill>
                <a:latin typeface="Arial"/>
                <a:ea typeface="Arial"/>
                <a:cs typeface="Arial"/>
                <a:sym typeface="Arial"/>
              </a:rPr>
              <a:t>400 instances data from 2 classes </a:t>
            </a:r>
            <a:endParaRPr>
              <a:solidFill>
                <a:srgbClr val="083776"/>
              </a:solidFill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6467891" y="4084725"/>
            <a:ext cx="2396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5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Uncertainty sampling</a:t>
            </a:r>
            <a:endParaRPr/>
          </a:p>
          <a:p>
            <a:pPr indent="0" lvl="0" marL="13969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69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30 </a:t>
            </a:r>
            <a:r>
              <a:rPr lang="en-GB" sz="1500">
                <a:solidFill>
                  <a:srgbClr val="0071D6"/>
                </a:solidFill>
              </a:rPr>
              <a:t>data (</a:t>
            </a:r>
            <a:r>
              <a:rPr b="0" i="0" lang="en-GB" sz="15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90% acc)</a:t>
            </a:r>
            <a:endParaRPr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7234" y="2471000"/>
            <a:ext cx="2438592" cy="16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6942" y="2471000"/>
            <a:ext cx="2541907" cy="16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 txBox="1"/>
          <p:nvPr/>
        </p:nvSpPr>
        <p:spPr>
          <a:xfrm>
            <a:off x="593947" y="1496025"/>
            <a:ext cx="34041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6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Advantages:</a:t>
            </a:r>
            <a:endParaRPr sz="1600"/>
          </a:p>
          <a:p>
            <a:pPr indent="0" lvl="0" marL="13969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5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GB" sz="1500">
                <a:solidFill>
                  <a:srgbClr val="0071D6"/>
                </a:solidFill>
              </a:rPr>
              <a:t>   </a:t>
            </a:r>
            <a:r>
              <a:rPr b="0" i="0" lang="en-GB" sz="13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Requires less training data</a:t>
            </a:r>
            <a:endParaRPr b="0" i="0" sz="13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69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    Label efficient learning strategy</a:t>
            </a:r>
            <a:endParaRPr b="0" i="0" sz="13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69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    Handle skewed </a:t>
            </a:r>
            <a:r>
              <a:rPr lang="en-GB" sz="1300">
                <a:solidFill>
                  <a:srgbClr val="0071D6"/>
                </a:solidFill>
              </a:rPr>
              <a:t>dataset</a:t>
            </a:r>
            <a:r>
              <a:rPr b="0" i="0" lang="en-GB" sz="13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 bette</a:t>
            </a:r>
            <a:r>
              <a:rPr lang="en-GB" sz="1300">
                <a:solidFill>
                  <a:srgbClr val="0071D6"/>
                </a:solidFill>
              </a:rPr>
              <a:t>r</a:t>
            </a:r>
            <a:endParaRPr b="0" i="0" sz="13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69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300" u="none" cap="none" strike="noStrike">
                <a:solidFill>
                  <a:srgbClr val="0071D6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GB" sz="1300">
                <a:solidFill>
                  <a:srgbClr val="0071D6"/>
                </a:solidFill>
              </a:rPr>
              <a:t>Faster convergence</a:t>
            </a:r>
            <a:endParaRPr b="0" i="0" sz="13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8533" y="1926475"/>
            <a:ext cx="197840" cy="197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8530" y="2233125"/>
            <a:ext cx="197835" cy="19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8536" y="2539750"/>
            <a:ext cx="197835" cy="19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8532" y="2846369"/>
            <a:ext cx="197836" cy="199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16950" y="780150"/>
            <a:ext cx="2541901" cy="169085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8"/>
          <p:cNvSpPr txBox="1"/>
          <p:nvPr/>
        </p:nvSpPr>
        <p:spPr>
          <a:xfrm>
            <a:off x="4713800" y="4731000"/>
            <a:ext cx="42711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GB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 </a:t>
            </a: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Settles, B. (2009). Active Learning Literature Survey.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[3] Slotkin, M. (2019, September 30). Accelerate Machine Learning with Active Learning. Retrieved from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     https://becominghuman.ai/accelerate-machine-learning-with-active-learning-96cea4b72fdb.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481825" y="262648"/>
            <a:ext cx="78867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Active Learning</a:t>
            </a:r>
            <a:endParaRPr b="1" sz="3000">
              <a:solidFill>
                <a:srgbClr val="002A6E"/>
              </a:solidFill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3137026" y="2539750"/>
            <a:ext cx="339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800" u="none" cap="none" strike="noStrike"/>
              <a:t>[</a:t>
            </a:r>
            <a:r>
              <a:rPr lang="en-GB" sz="800"/>
              <a:t>3</a:t>
            </a:r>
            <a:r>
              <a:rPr i="0" lang="en-GB" sz="800" u="none" cap="none" strike="noStrike"/>
              <a:t>]</a:t>
            </a:r>
            <a:endParaRPr i="0" sz="8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/>
          <p:nvPr/>
        </p:nvSpPr>
        <p:spPr>
          <a:xfrm>
            <a:off x="481825" y="262650"/>
            <a:ext cx="8359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Reinforcement Learning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9"/>
          <p:cNvSpPr txBox="1"/>
          <p:nvPr/>
        </p:nvSpPr>
        <p:spPr>
          <a:xfrm>
            <a:off x="481825" y="1066375"/>
            <a:ext cx="3546600" cy="15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2A6E"/>
                </a:solidFill>
              </a:rPr>
              <a:t>Modeled as a Markov decision process</a:t>
            </a:r>
            <a:endParaRPr b="1" sz="1300">
              <a:solidFill>
                <a:srgbClr val="002A6E"/>
              </a:solidFill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A set of states</a:t>
            </a:r>
            <a:endParaRPr b="1" i="1" sz="1000">
              <a:solidFill>
                <a:srgbClr val="0071D6"/>
              </a:solidFill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A set of actions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Reward function </a:t>
            </a:r>
            <a:endParaRPr b="1" sz="1000">
              <a:solidFill>
                <a:srgbClr val="0071D6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000"/>
              <a:buChar char="●"/>
            </a:pPr>
            <a:r>
              <a:rPr b="1" lang="en-GB" sz="1000">
                <a:solidFill>
                  <a:srgbClr val="0071D6"/>
                </a:solidFill>
              </a:rPr>
              <a:t>Probabilistic transition function</a:t>
            </a:r>
            <a:endParaRPr b="1" sz="10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2A6E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2A6E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2A6E"/>
                </a:solidFill>
              </a:rPr>
              <a:t>Goal:</a:t>
            </a:r>
            <a:r>
              <a:rPr b="1" lang="en-GB" sz="1500">
                <a:solidFill>
                  <a:srgbClr val="002A6E"/>
                </a:solidFill>
              </a:rPr>
              <a:t> </a:t>
            </a:r>
            <a:r>
              <a:rPr b="1" lang="en-GB" sz="1000">
                <a:solidFill>
                  <a:srgbClr val="0071D6"/>
                </a:solidFill>
              </a:rPr>
              <a:t>maximize the total expected future reward</a:t>
            </a:r>
            <a:endParaRPr b="1" sz="10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" name="Google Shape;167;p19"/>
          <p:cNvCxnSpPr/>
          <p:nvPr/>
        </p:nvCxnSpPr>
        <p:spPr>
          <a:xfrm rot="10800000">
            <a:off x="5981032" y="3365947"/>
            <a:ext cx="24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19"/>
          <p:cNvSpPr txBox="1"/>
          <p:nvPr/>
        </p:nvSpPr>
        <p:spPr>
          <a:xfrm>
            <a:off x="5003062" y="2197238"/>
            <a:ext cx="1111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  <a:endParaRPr b="1" sz="18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5003062" y="2484258"/>
            <a:ext cx="11118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endParaRPr b="1" sz="1800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7874125" y="2355213"/>
            <a:ext cx="9675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b="1" sz="18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1" name="Google Shape;171;p19"/>
          <p:cNvCxnSpPr/>
          <p:nvPr/>
        </p:nvCxnSpPr>
        <p:spPr>
          <a:xfrm rot="10800000">
            <a:off x="5981032" y="1791747"/>
            <a:ext cx="24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72" name="Google Shape;172;p19"/>
          <p:cNvCxnSpPr/>
          <p:nvPr/>
        </p:nvCxnSpPr>
        <p:spPr>
          <a:xfrm rot="10800000">
            <a:off x="7675195" y="3369122"/>
            <a:ext cx="24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9"/>
          <p:cNvCxnSpPr/>
          <p:nvPr/>
        </p:nvCxnSpPr>
        <p:spPr>
          <a:xfrm rot="10800000">
            <a:off x="7675195" y="1794922"/>
            <a:ext cx="24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9"/>
          <p:cNvCxnSpPr/>
          <p:nvPr/>
        </p:nvCxnSpPr>
        <p:spPr>
          <a:xfrm>
            <a:off x="5985863" y="1790038"/>
            <a:ext cx="0" cy="15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19"/>
          <p:cNvCxnSpPr/>
          <p:nvPr/>
        </p:nvCxnSpPr>
        <p:spPr>
          <a:xfrm>
            <a:off x="7923300" y="1790038"/>
            <a:ext cx="0" cy="157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6" name="Google Shape;176;p19"/>
          <p:cNvGrpSpPr/>
          <p:nvPr/>
        </p:nvGrpSpPr>
        <p:grpSpPr>
          <a:xfrm>
            <a:off x="1139209" y="3107630"/>
            <a:ext cx="2336989" cy="552388"/>
            <a:chOff x="1197449" y="2479250"/>
            <a:chExt cx="3018976" cy="713587"/>
          </a:xfrm>
        </p:grpSpPr>
        <p:grpSp>
          <p:nvGrpSpPr>
            <p:cNvPr id="177" name="Google Shape;177;p19"/>
            <p:cNvGrpSpPr/>
            <p:nvPr/>
          </p:nvGrpSpPr>
          <p:grpSpPr>
            <a:xfrm>
              <a:off x="1197449" y="2479250"/>
              <a:ext cx="2156594" cy="372274"/>
              <a:chOff x="1359974" y="2344938"/>
              <a:chExt cx="2156594" cy="372274"/>
            </a:xfrm>
          </p:grpSpPr>
          <p:pic>
            <p:nvPicPr>
              <p:cNvPr descr="\pi^* = arg\ max\  \mathop{\mathbb{E}}[G|\pi]" id="178" name="Google Shape;178;p19" title="MathEquation,#00000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359974" y="2344938"/>
                <a:ext cx="2156594" cy="285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\pi" id="179" name="Google Shape;179;p19" title="MathEquation,#00000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423225" y="2581338"/>
                <a:ext cx="120100" cy="1358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0" name="Google Shape;180;p19"/>
            <p:cNvGrpSpPr/>
            <p:nvPr/>
          </p:nvGrpSpPr>
          <p:grpSpPr>
            <a:xfrm>
              <a:off x="1665525" y="2821163"/>
              <a:ext cx="2550900" cy="371675"/>
              <a:chOff x="1479900" y="2821175"/>
              <a:chExt cx="2550900" cy="371675"/>
            </a:xfrm>
          </p:grpSpPr>
          <p:sp>
            <p:nvSpPr>
              <p:cNvPr id="181" name="Google Shape;181;p19"/>
              <p:cNvSpPr txBox="1"/>
              <p:nvPr/>
            </p:nvSpPr>
            <p:spPr>
              <a:xfrm>
                <a:off x="1479900" y="2821175"/>
                <a:ext cx="2550900" cy="36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000">
                    <a:latin typeface="Calibri"/>
                    <a:ea typeface="Calibri"/>
                    <a:cs typeface="Calibri"/>
                    <a:sym typeface="Calibri"/>
                  </a:rPr>
                  <a:t>where  </a:t>
                </a:r>
                <a:endParaRPr sz="1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descr="G = \sum^\infty_{k=0} \gamma^k R_{t+k+1}" id="182" name="Google Shape;182;p19" title="MathEquation,#00000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090763" y="2907100"/>
                <a:ext cx="1828778" cy="2857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descr="S" id="183" name="Google Shape;183;p19" title="MathEquation,#0f397a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2100" y="1393248"/>
            <a:ext cx="119496" cy="1743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" id="184" name="Google Shape;184;p19" title="MathEquation,#0f397a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6000" y="1626786"/>
            <a:ext cx="139050" cy="174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(s, a, s')" id="185" name="Google Shape;185;p19" title="MathEquation,#0f397a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93050" y="1860299"/>
            <a:ext cx="724556" cy="202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_r(s_{t+1}=s'|s_t=s, a_t=a)" id="186" name="Google Shape;186;p19" title="MathEquation,#0f397a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4650" y="2314675"/>
            <a:ext cx="2187900" cy="21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481825" y="3793213"/>
            <a:ext cx="50088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000" u="none" cap="none" strike="noStrike">
                <a:solidFill>
                  <a:srgbClr val="002A6E"/>
                </a:solidFill>
              </a:rPr>
              <a:t>In a </a:t>
            </a:r>
            <a:r>
              <a:rPr b="1" lang="en-GB" sz="1000">
                <a:solidFill>
                  <a:srgbClr val="002A6E"/>
                </a:solidFill>
              </a:rPr>
              <a:t>Value-based method,</a:t>
            </a:r>
            <a:r>
              <a:rPr i="0" lang="en-GB" sz="1000" u="none" cap="none" strike="noStrike">
                <a:solidFill>
                  <a:srgbClr val="002A6E"/>
                </a:solidFill>
              </a:rPr>
              <a:t> we learn and predict the                value.</a:t>
            </a:r>
            <a:endParaRPr sz="1000">
              <a:solidFill>
                <a:srgbClr val="002A6E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1000" u="none" cap="none" strike="noStrike">
                <a:solidFill>
                  <a:srgbClr val="002A6E"/>
                </a:solidFill>
              </a:rPr>
              <a:t>In a </a:t>
            </a:r>
            <a:r>
              <a:rPr b="1" i="0" lang="en-GB" sz="1000" u="none" cap="none" strike="noStrike">
                <a:solidFill>
                  <a:srgbClr val="002A6E"/>
                </a:solidFill>
              </a:rPr>
              <a:t>Policy gradient method</a:t>
            </a:r>
            <a:r>
              <a:rPr i="0" lang="en-GB" sz="1000" u="none" cap="none" strike="noStrike">
                <a:solidFill>
                  <a:srgbClr val="002A6E"/>
                </a:solidFill>
              </a:rPr>
              <a:t>   , we learn policy               .</a:t>
            </a:r>
            <a:endParaRPr sz="1000">
              <a:solidFill>
                <a:srgbClr val="002A6E"/>
              </a:solidFill>
            </a:endParaRPr>
          </a:p>
        </p:txBody>
      </p:sp>
      <p:pic>
        <p:nvPicPr>
          <p:cNvPr descr="\pi(s, a)" id="188" name="Google Shape;188;p19" title="MathEquation,#00000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77963" y="4044226"/>
            <a:ext cx="479682" cy="207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(s, a)" id="189" name="Google Shape;189;p19" title="MathEquation,#00000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11400" y="3836776"/>
            <a:ext cx="517024" cy="20745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4738000" y="4498800"/>
            <a:ext cx="4158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-GB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 </a:t>
            </a: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Sutton, R.S., &amp; Barto, A.G. (1988). Reinforcement Learning: An Introduction. IEEE Transactions 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     on Neural Networks, 16, 285-286.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[5] Richard Bellman. A markovian decision process.Indiana Univ. Math. J., 6:679–684,1957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[6] Sutton, R.S., McAllester, D.A., Singh, S.P., &amp; Mansour, Y. (1999). Policy Gradient Methods for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     Reinforcement Learning with Function Approximation. NIPS.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19"/>
          <p:cNvSpPr txBox="1"/>
          <p:nvPr/>
        </p:nvSpPr>
        <p:spPr>
          <a:xfrm>
            <a:off x="4886701" y="524500"/>
            <a:ext cx="339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800" u="none" cap="none" strike="noStrike"/>
              <a:t>[</a:t>
            </a:r>
            <a:r>
              <a:rPr lang="en-GB" sz="800"/>
              <a:t>4</a:t>
            </a:r>
            <a:r>
              <a:rPr i="0" lang="en-GB" sz="800" u="none" cap="none" strike="noStrike"/>
              <a:t>]</a:t>
            </a:r>
            <a:endParaRPr i="0" sz="800" u="none" cap="none" strike="noStrike"/>
          </a:p>
        </p:txBody>
      </p:sp>
      <p:sp>
        <p:nvSpPr>
          <p:cNvPr id="192" name="Google Shape;192;p19"/>
          <p:cNvSpPr txBox="1"/>
          <p:nvPr/>
        </p:nvSpPr>
        <p:spPr>
          <a:xfrm>
            <a:off x="3544176" y="1120250"/>
            <a:ext cx="339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800" u="none" cap="none" strike="noStrike"/>
              <a:t>[</a:t>
            </a:r>
            <a:r>
              <a:rPr lang="en-GB" sz="800"/>
              <a:t>5</a:t>
            </a:r>
            <a:r>
              <a:rPr i="0" lang="en-GB" sz="800" u="none" cap="none" strike="noStrike"/>
              <a:t>]</a:t>
            </a:r>
            <a:endParaRPr i="0" sz="800" u="none" cap="none" strike="noStrike"/>
          </a:p>
        </p:txBody>
      </p:sp>
      <p:sp>
        <p:nvSpPr>
          <p:cNvPr id="193" name="Google Shape;193;p19"/>
          <p:cNvSpPr txBox="1"/>
          <p:nvPr/>
        </p:nvSpPr>
        <p:spPr>
          <a:xfrm>
            <a:off x="2133051" y="3993600"/>
            <a:ext cx="339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800" u="none" cap="none" strike="noStrike"/>
              <a:t>[</a:t>
            </a:r>
            <a:r>
              <a:rPr lang="en-GB" sz="800"/>
              <a:t>6</a:t>
            </a:r>
            <a:r>
              <a:rPr i="0" lang="en-GB" sz="800" u="none" cap="none" strike="noStrike"/>
              <a:t>]</a:t>
            </a:r>
            <a:endParaRPr i="0" sz="800" u="none" cap="none" strike="noStrike"/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29126" y="1028613"/>
            <a:ext cx="1398400" cy="10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 txBox="1"/>
          <p:nvPr/>
        </p:nvSpPr>
        <p:spPr>
          <a:xfrm>
            <a:off x="6602375" y="2017138"/>
            <a:ext cx="7044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6130176" y="3737975"/>
            <a:ext cx="15963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58747" y="2735250"/>
            <a:ext cx="1186841" cy="10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/>
        </p:nvSpPr>
        <p:spPr>
          <a:xfrm>
            <a:off x="481825" y="262650"/>
            <a:ext cx="8359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Reinforcement Learning for Active Learning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20"/>
          <p:cNvCxnSpPr/>
          <p:nvPr/>
        </p:nvCxnSpPr>
        <p:spPr>
          <a:xfrm rot="10800000">
            <a:off x="5245250" y="2890425"/>
            <a:ext cx="3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0"/>
          <p:cNvSpPr txBox="1"/>
          <p:nvPr/>
        </p:nvSpPr>
        <p:spPr>
          <a:xfrm>
            <a:off x="4532066" y="1260277"/>
            <a:ext cx="846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State</a:t>
            </a:r>
            <a:endParaRPr b="1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0"/>
          <p:cNvSpPr txBox="1"/>
          <p:nvPr/>
        </p:nvSpPr>
        <p:spPr>
          <a:xfrm>
            <a:off x="6657687" y="3897097"/>
            <a:ext cx="7944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rPr>
              <a:t>Reward</a:t>
            </a:r>
            <a:endParaRPr b="1">
              <a:solidFill>
                <a:srgbClr val="274E1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7742952" y="1712073"/>
            <a:ext cx="7584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Action</a:t>
            </a:r>
            <a:endParaRPr b="1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7" name="Google Shape;207;p20"/>
          <p:cNvCxnSpPr/>
          <p:nvPr/>
        </p:nvCxnSpPr>
        <p:spPr>
          <a:xfrm>
            <a:off x="5249185" y="1610854"/>
            <a:ext cx="0" cy="12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0"/>
          <p:cNvCxnSpPr/>
          <p:nvPr/>
        </p:nvCxnSpPr>
        <p:spPr>
          <a:xfrm>
            <a:off x="7051782" y="1607926"/>
            <a:ext cx="0" cy="128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9" name="Google Shape;2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8050" y="2059933"/>
            <a:ext cx="372882" cy="37285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0" name="Google Shape;21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5708" y="2059170"/>
            <a:ext cx="372885" cy="37437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3366" y="2058649"/>
            <a:ext cx="372884" cy="37541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2" name="Google Shape;21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49457" y="2479566"/>
            <a:ext cx="210107" cy="21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46278" y="2481823"/>
            <a:ext cx="210107" cy="21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7109" y="2479568"/>
            <a:ext cx="210105" cy="21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413" y="1162575"/>
            <a:ext cx="379028" cy="3789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067" y="1200580"/>
            <a:ext cx="379028" cy="3789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3036" y="1243585"/>
            <a:ext cx="379028" cy="3789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061" y="1291127"/>
            <a:ext cx="379028" cy="3789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9" name="Google Shape;2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445" y="1336685"/>
            <a:ext cx="379028" cy="37898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56\% \rightarrow 67\%" id="220" name="Google Shape;220;p20" title="MathEquation,#1044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41740" y="4183285"/>
            <a:ext cx="826310" cy="150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0"/>
          <p:cNvGrpSpPr/>
          <p:nvPr/>
        </p:nvGrpSpPr>
        <p:grpSpPr>
          <a:xfrm>
            <a:off x="4762411" y="3574337"/>
            <a:ext cx="1772316" cy="1212219"/>
            <a:chOff x="5578060" y="3088556"/>
            <a:chExt cx="4680000" cy="3336690"/>
          </a:xfrm>
        </p:grpSpPr>
        <p:sp>
          <p:nvSpPr>
            <p:cNvPr id="222" name="Google Shape;222;p20"/>
            <p:cNvSpPr/>
            <p:nvPr/>
          </p:nvSpPr>
          <p:spPr>
            <a:xfrm>
              <a:off x="6308431" y="3162126"/>
              <a:ext cx="3792000" cy="2790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485775" rotWithShape="0" algn="bl" dir="5400000" dist="19050">
                <a:srgbClr val="000000">
                  <a:alpha val="18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3" name="Google Shape;223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578060" y="3088556"/>
              <a:ext cx="4680000" cy="3336690"/>
            </a:xfrm>
            <a:prstGeom prst="rect">
              <a:avLst/>
            </a:prstGeom>
            <a:noFill/>
            <a:ln>
              <a:noFill/>
            </a:ln>
            <a:effectLst>
              <a:outerShdw blurRad="485775" rotWithShape="0" algn="bl" dir="5400000" dist="19050">
                <a:srgbClr val="000000">
                  <a:alpha val="18000"/>
                </a:srgbClr>
              </a:outerShdw>
            </a:effectLst>
          </p:spPr>
        </p:pic>
      </p:grpSp>
      <p:sp>
        <p:nvSpPr>
          <p:cNvPr id="224" name="Google Shape;224;p20"/>
          <p:cNvSpPr txBox="1"/>
          <p:nvPr/>
        </p:nvSpPr>
        <p:spPr>
          <a:xfrm>
            <a:off x="652525" y="1675813"/>
            <a:ext cx="3714600" cy="13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2A6E"/>
                </a:solidFill>
              </a:rPr>
              <a:t>Objective</a:t>
            </a:r>
            <a:endParaRPr b="1" i="0" sz="18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3969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200"/>
              <a:buChar char="●"/>
            </a:pPr>
            <a:r>
              <a:rPr lang="en-GB" sz="1200">
                <a:solidFill>
                  <a:srgbClr val="0071D6"/>
                </a:solidFill>
              </a:rPr>
              <a:t>Combine RL with AL for classification</a:t>
            </a:r>
            <a:endParaRPr sz="1200">
              <a:solidFill>
                <a:srgbClr val="0071D6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200"/>
              <a:buChar char="●"/>
            </a:pPr>
            <a:r>
              <a:rPr lang="en-GB" sz="1200">
                <a:solidFill>
                  <a:srgbClr val="0071D6"/>
                </a:solidFill>
              </a:rPr>
              <a:t>Stream-based active learning</a:t>
            </a:r>
            <a:endParaRPr sz="1200">
              <a:solidFill>
                <a:srgbClr val="0071D6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200"/>
              <a:buChar char="●"/>
            </a:pPr>
            <a:r>
              <a:rPr lang="en-GB" sz="1200">
                <a:solidFill>
                  <a:srgbClr val="0071D6"/>
                </a:solidFill>
              </a:rPr>
              <a:t>Neural network as environment</a:t>
            </a:r>
            <a:endParaRPr sz="12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71D6"/>
              </a:solidFill>
            </a:endParaRPr>
          </a:p>
        </p:txBody>
      </p:sp>
      <p:graphicFrame>
        <p:nvGraphicFramePr>
          <p:cNvPr id="225" name="Google Shape;225;p20"/>
          <p:cNvGraphicFramePr/>
          <p:nvPr/>
        </p:nvGraphicFramePr>
        <p:xfrm>
          <a:off x="796050" y="3090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{E414784C-15C1-407A-8533-365E2F4F7A5C}</a:tableStyleId>
              </a:tblPr>
              <a:tblGrid>
                <a:gridCol w="1269950"/>
                <a:gridCol w="2157600"/>
              </a:tblGrid>
              <a:tr h="244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083776"/>
                          </a:solidFill>
                        </a:rPr>
                        <a:t>State</a:t>
                      </a:r>
                      <a:endParaRPr b="1">
                        <a:solidFill>
                          <a:srgbClr val="08377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>
                          <a:solidFill>
                            <a:srgbClr val="0071D6"/>
                          </a:solidFill>
                        </a:rPr>
                        <a:t>i</a:t>
                      </a:r>
                      <a:r>
                        <a:rPr lang="en-GB" sz="1200">
                          <a:solidFill>
                            <a:srgbClr val="0071D6"/>
                          </a:solidFill>
                        </a:rPr>
                        <a:t>mages, network weights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2186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rgbClr val="083776"/>
                          </a:solidFill>
                        </a:rPr>
                        <a:t>Action</a:t>
                      </a:r>
                      <a:endParaRPr b="1">
                        <a:solidFill>
                          <a:srgbClr val="08377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0071D6"/>
                          </a:solidFill>
                        </a:rPr>
                        <a:t>select or discard images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178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>
                          <a:solidFill>
                            <a:srgbClr val="083776"/>
                          </a:solidFill>
                        </a:rPr>
                        <a:t>Reward</a:t>
                      </a:r>
                      <a:endParaRPr b="1">
                        <a:solidFill>
                          <a:srgbClr val="08377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200">
                          <a:solidFill>
                            <a:srgbClr val="0071D6"/>
                          </a:solidFill>
                        </a:rPr>
                        <a:t>accuracy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pic>
        <p:nvPicPr>
          <p:cNvPr descr="s_t" id="226" name="Google Shape;226;p20" title="MathEquation,#17415e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91175" y="3169225"/>
            <a:ext cx="172676" cy="16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_t" id="227" name="Google Shape;227;p20" title="MathEquation,#17415e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42250" y="3470424"/>
            <a:ext cx="185150" cy="160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" id="228" name="Google Shape;228;p20" title="MathEquation,#17415e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78025" y="3771624"/>
            <a:ext cx="113600" cy="13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581511" y="910267"/>
            <a:ext cx="1149599" cy="85634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5825715" y="1715687"/>
            <a:ext cx="5790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689726" y="2355687"/>
            <a:ext cx="846900" cy="84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0"/>
          <p:cNvSpPr txBox="1"/>
          <p:nvPr/>
        </p:nvSpPr>
        <p:spPr>
          <a:xfrm>
            <a:off x="5607483" y="3150625"/>
            <a:ext cx="10155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2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20"/>
          <p:cNvCxnSpPr/>
          <p:nvPr/>
        </p:nvCxnSpPr>
        <p:spPr>
          <a:xfrm rot="10800000">
            <a:off x="5245250" y="1608275"/>
            <a:ext cx="3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34" name="Google Shape;234;p20"/>
          <p:cNvCxnSpPr/>
          <p:nvPr/>
        </p:nvCxnSpPr>
        <p:spPr>
          <a:xfrm rot="10800000">
            <a:off x="6704375" y="1608275"/>
            <a:ext cx="3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0"/>
          <p:cNvCxnSpPr/>
          <p:nvPr/>
        </p:nvCxnSpPr>
        <p:spPr>
          <a:xfrm rot="10800000">
            <a:off x="6704375" y="2890425"/>
            <a:ext cx="34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1"/>
          <p:cNvSpPr txBox="1"/>
          <p:nvPr/>
        </p:nvSpPr>
        <p:spPr>
          <a:xfrm>
            <a:off x="1948375" y="2078642"/>
            <a:ext cx="5247250" cy="98621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A6E"/>
              </a:buClr>
              <a:buSzPts val="1400"/>
              <a:buFont typeface="Arial"/>
              <a:buNone/>
            </a:pPr>
            <a:r>
              <a:rPr b="1" i="0" lang="en-GB" sz="3000" u="none" cap="none" strike="noStrike">
                <a:solidFill>
                  <a:srgbClr val="002A6E"/>
                </a:solidFill>
                <a:latin typeface="Arial"/>
                <a:ea typeface="Arial"/>
                <a:cs typeface="Arial"/>
                <a:sym typeface="Arial"/>
              </a:rPr>
              <a:t>Related Work</a:t>
            </a:r>
            <a:endParaRPr b="1" i="0" sz="30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/>
        </p:nvSpPr>
        <p:spPr>
          <a:xfrm>
            <a:off x="678550" y="1063075"/>
            <a:ext cx="4090200" cy="26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83776"/>
                </a:solidFill>
              </a:rPr>
              <a:t>Active Learning Methods</a:t>
            </a:r>
            <a:r>
              <a:rPr b="1" i="0" lang="en-GB" sz="1600" u="none" cap="none" strike="noStrike">
                <a:solidFill>
                  <a:srgbClr val="08377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Font typeface="Noto Sans Symbols"/>
              <a:buChar char="▪"/>
            </a:pPr>
            <a:r>
              <a:rPr lang="en-GB" sz="1300">
                <a:solidFill>
                  <a:srgbClr val="0071D6"/>
                </a:solidFill>
              </a:rPr>
              <a:t>Uncertainty sampling</a:t>
            </a:r>
            <a:endParaRPr sz="1300">
              <a:solidFill>
                <a:srgbClr val="0071D6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Char char="▪"/>
            </a:pPr>
            <a:r>
              <a:rPr lang="en-GB" sz="1300">
                <a:solidFill>
                  <a:srgbClr val="0071D6"/>
                </a:solidFill>
              </a:rPr>
              <a:t>Query-By-Committee</a:t>
            </a:r>
            <a:endParaRPr sz="1300">
              <a:solidFill>
                <a:srgbClr val="0071D6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Char char="▪"/>
            </a:pPr>
            <a:r>
              <a:rPr lang="en-GB" sz="1300">
                <a:solidFill>
                  <a:srgbClr val="0071D6"/>
                </a:solidFill>
              </a:rPr>
              <a:t>Variance reduction</a:t>
            </a:r>
            <a:endParaRPr sz="13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71D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83776"/>
                </a:solidFill>
              </a:rPr>
              <a:t>Deep Active Learning: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00" u="none" cap="none" strike="noStrike">
              <a:solidFill>
                <a:srgbClr val="002A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Font typeface="Noto Sans Symbols"/>
              <a:buChar char="▪"/>
            </a:pPr>
            <a:r>
              <a:rPr lang="en-GB" sz="1300">
                <a:solidFill>
                  <a:srgbClr val="0071D6"/>
                </a:solidFill>
              </a:rPr>
              <a:t>Studies of AL approaches for neural network</a:t>
            </a:r>
            <a:endParaRPr sz="1300">
              <a:solidFill>
                <a:srgbClr val="0071D6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Char char="▪"/>
            </a:pPr>
            <a:r>
              <a:rPr lang="en-GB" sz="1300">
                <a:solidFill>
                  <a:srgbClr val="0071D6"/>
                </a:solidFill>
              </a:rPr>
              <a:t>Uncertainty-based method </a:t>
            </a:r>
            <a:endParaRPr sz="1300">
              <a:solidFill>
                <a:srgbClr val="0071D6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Char char="▪"/>
            </a:pPr>
            <a:r>
              <a:rPr lang="en-GB" sz="1300">
                <a:solidFill>
                  <a:srgbClr val="0071D6"/>
                </a:solidFill>
              </a:rPr>
              <a:t>Bayesian uncertainty measure </a:t>
            </a:r>
            <a:endParaRPr sz="1300">
              <a:solidFill>
                <a:srgbClr val="0071D6"/>
              </a:solidFill>
            </a:endParaRPr>
          </a:p>
        </p:txBody>
      </p:sp>
      <p:grpSp>
        <p:nvGrpSpPr>
          <p:cNvPr id="246" name="Google Shape;246;p22"/>
          <p:cNvGrpSpPr/>
          <p:nvPr/>
        </p:nvGrpSpPr>
        <p:grpSpPr>
          <a:xfrm>
            <a:off x="4442478" y="2261744"/>
            <a:ext cx="3165284" cy="1838660"/>
            <a:chOff x="4792628" y="2121035"/>
            <a:chExt cx="3875700" cy="2511145"/>
          </a:xfrm>
        </p:grpSpPr>
        <p:pic>
          <p:nvPicPr>
            <p:cNvPr id="247" name="Google Shape;247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67120" y="2121035"/>
              <a:ext cx="2326724" cy="16996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792628" y="3928680"/>
              <a:ext cx="3875700" cy="703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22"/>
          <p:cNvSpPr txBox="1"/>
          <p:nvPr/>
        </p:nvSpPr>
        <p:spPr>
          <a:xfrm>
            <a:off x="481825" y="262650"/>
            <a:ext cx="82029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Related Work </a:t>
            </a:r>
            <a:endParaRPr b="1" sz="3000">
              <a:solidFill>
                <a:srgbClr val="002A6E"/>
              </a:solidFill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4442475" y="1043100"/>
            <a:ext cx="4045500" cy="15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083776"/>
                </a:solidFill>
              </a:rPr>
              <a:t>Reinforcement Learning for</a:t>
            </a:r>
            <a:r>
              <a:rPr b="1" i="0" lang="en-GB" sz="1600" u="none" cap="none" strike="noStrike">
                <a:solidFill>
                  <a:srgbClr val="083776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Font typeface="Noto Sans Symbols"/>
              <a:buChar char="▪"/>
            </a:pPr>
            <a:r>
              <a:rPr lang="en-GB" sz="1300">
                <a:solidFill>
                  <a:srgbClr val="0071D6"/>
                </a:solidFill>
              </a:rPr>
              <a:t>Transfer learning</a:t>
            </a:r>
            <a:endParaRPr sz="1300">
              <a:solidFill>
                <a:srgbClr val="0071D6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Font typeface="Noto Sans Symbols"/>
              <a:buChar char="▪"/>
            </a:pPr>
            <a:r>
              <a:rPr lang="en-GB" sz="1300">
                <a:solidFill>
                  <a:srgbClr val="0071D6"/>
                </a:solidFill>
              </a:rPr>
              <a:t>Named entity recognition (NER)</a:t>
            </a:r>
            <a:endParaRPr sz="1300">
              <a:solidFill>
                <a:srgbClr val="0071D6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Font typeface="Noto Sans Symbols"/>
              <a:buChar char="▪"/>
            </a:pPr>
            <a:r>
              <a:rPr lang="en-GB" sz="1300">
                <a:solidFill>
                  <a:srgbClr val="0071D6"/>
                </a:solidFill>
              </a:rPr>
              <a:t>Auto data augmentation</a:t>
            </a:r>
            <a:endParaRPr b="0" i="0" sz="13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2"/>
          <p:cNvSpPr txBox="1"/>
          <p:nvPr/>
        </p:nvSpPr>
        <p:spPr>
          <a:xfrm>
            <a:off x="4479963" y="4560600"/>
            <a:ext cx="42711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[12] Yarin Gal, Riashat Islam, and Zoubin Ghahramani. Deep bayesian active learning with image data. arXiv preprint  arXiv:1703.02910, 2017.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r>
              <a:rPr b="0" i="0" lang="en-GB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 </a:t>
            </a: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Meng Fang, Yuan Li, and Trevor Cohn. Learning how to active learn: A deep reinforcement learning approach. In  EMNLP, 2017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[14] Yanyao Shen, Hyokun Yun, Zachary Chase Lipton, Yakov Kronrod, and Anima Anandkumar. Deep active learning for named entity 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       recognition. In ICLR, 2017.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[15] Ekin Dogus Cubuk, Barret Zoph, Dandelion Man ́e, V. Vasudevan, and Quoc V. Le.Autoaugment: Learning  augmentation strategies from 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       data. In CVPR, 2019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22"/>
          <p:cNvSpPr txBox="1"/>
          <p:nvPr/>
        </p:nvSpPr>
        <p:spPr>
          <a:xfrm>
            <a:off x="392938" y="4489200"/>
            <a:ext cx="4229100" cy="6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</a:t>
            </a: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r>
              <a:rPr b="0" i="0" lang="en-GB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] </a:t>
            </a: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David D. Lewis and William A. Gale. A sequential algorithm for training text classifiers. In SIGIR, 1994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[8] David D. Lewis and Jason Catlett. Heterogeneous uncertainty sampling for supervised learning. In ICML, 1994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[9] H. Sebastian Seung, Manfred Opper, and Haim Sompolinsky. Query by committee.In COLT, 1992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[10] Nicholas D Roy and D. Archibald Mccallum. Toward optimal active learning through monte carlo estimation of error reduction. In ICML 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       2001, 2001.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[11] Keze Wang, Dongyu Zhang, Ya Li, Ruimao Zhang, and Liang Lin. Cost-effective active learning for deep image classification. IEEE 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">
                <a:latin typeface="Helvetica Neue"/>
                <a:ea typeface="Helvetica Neue"/>
                <a:cs typeface="Helvetica Neue"/>
                <a:sym typeface="Helvetica Neue"/>
              </a:rPr>
              <a:t>       Transactions on Circuits and Systems for Video Technology, 2016.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Google Shape;253;p22"/>
          <p:cNvSpPr txBox="1"/>
          <p:nvPr/>
        </p:nvSpPr>
        <p:spPr>
          <a:xfrm>
            <a:off x="2535725" y="1481000"/>
            <a:ext cx="5475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700" u="none" cap="none" strike="noStrike"/>
              <a:t>[</a:t>
            </a:r>
            <a:r>
              <a:rPr lang="en-GB" sz="700"/>
              <a:t>7</a:t>
            </a:r>
            <a:r>
              <a:rPr lang="en-GB" sz="700"/>
              <a:t>] [8</a:t>
            </a:r>
            <a:r>
              <a:rPr i="0" lang="en-GB" sz="700" u="none" cap="none" strike="noStrike"/>
              <a:t>]</a:t>
            </a:r>
            <a:endParaRPr i="0" sz="700" u="none" cap="none" strike="noStrike"/>
          </a:p>
        </p:txBody>
      </p:sp>
      <p:sp>
        <p:nvSpPr>
          <p:cNvPr id="254" name="Google Shape;254;p22"/>
          <p:cNvSpPr txBox="1"/>
          <p:nvPr/>
        </p:nvSpPr>
        <p:spPr>
          <a:xfrm>
            <a:off x="2535725" y="1682550"/>
            <a:ext cx="3084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700" u="none" cap="none" strike="noStrike"/>
              <a:t>[</a:t>
            </a:r>
            <a:r>
              <a:rPr lang="en-GB" sz="700"/>
              <a:t>9</a:t>
            </a:r>
            <a:r>
              <a:rPr lang="en-GB" sz="700"/>
              <a:t>]</a:t>
            </a:r>
            <a:endParaRPr i="0" sz="700" u="none" cap="none" strike="noStrike"/>
          </a:p>
        </p:txBody>
      </p:sp>
      <p:sp>
        <p:nvSpPr>
          <p:cNvPr id="255" name="Google Shape;255;p22"/>
          <p:cNvSpPr txBox="1"/>
          <p:nvPr/>
        </p:nvSpPr>
        <p:spPr>
          <a:xfrm>
            <a:off x="2348025" y="1884725"/>
            <a:ext cx="391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700" u="none" cap="none" strike="noStrike"/>
              <a:t>[</a:t>
            </a:r>
            <a:r>
              <a:rPr lang="en-GB" sz="700"/>
              <a:t>10</a:t>
            </a:r>
            <a:r>
              <a:rPr lang="en-GB" sz="700"/>
              <a:t>]</a:t>
            </a:r>
            <a:endParaRPr i="0" sz="700" u="none" cap="none" strike="noStrike"/>
          </a:p>
        </p:txBody>
      </p:sp>
      <p:sp>
        <p:nvSpPr>
          <p:cNvPr id="256" name="Google Shape;256;p22"/>
          <p:cNvSpPr txBox="1"/>
          <p:nvPr/>
        </p:nvSpPr>
        <p:spPr>
          <a:xfrm>
            <a:off x="2943400" y="3087975"/>
            <a:ext cx="391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700" u="none" cap="none" strike="noStrike"/>
              <a:t>[</a:t>
            </a:r>
            <a:r>
              <a:rPr lang="en-GB" sz="700"/>
              <a:t>11]</a:t>
            </a:r>
            <a:endParaRPr i="0" sz="700" u="none" cap="none" strike="noStrike"/>
          </a:p>
        </p:txBody>
      </p:sp>
      <p:sp>
        <p:nvSpPr>
          <p:cNvPr id="257" name="Google Shape;257;p22"/>
          <p:cNvSpPr txBox="1"/>
          <p:nvPr/>
        </p:nvSpPr>
        <p:spPr>
          <a:xfrm>
            <a:off x="3206475" y="3297425"/>
            <a:ext cx="391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700" u="none" cap="none" strike="noStrike"/>
              <a:t>[</a:t>
            </a:r>
            <a:r>
              <a:rPr lang="en-GB" sz="700"/>
              <a:t>12]</a:t>
            </a:r>
            <a:endParaRPr i="0" sz="700" u="none" cap="none" strike="noStrike"/>
          </a:p>
        </p:txBody>
      </p:sp>
      <p:sp>
        <p:nvSpPr>
          <p:cNvPr id="258" name="Google Shape;258;p22"/>
          <p:cNvSpPr txBox="1"/>
          <p:nvPr/>
        </p:nvSpPr>
        <p:spPr>
          <a:xfrm>
            <a:off x="6004000" y="1463350"/>
            <a:ext cx="391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700" u="none" cap="none" strike="noStrike"/>
              <a:t>[</a:t>
            </a:r>
            <a:r>
              <a:rPr lang="en-GB" sz="700"/>
              <a:t>13]</a:t>
            </a:r>
            <a:endParaRPr i="0" sz="700" u="none" cap="none" strike="noStrike"/>
          </a:p>
        </p:txBody>
      </p:sp>
      <p:sp>
        <p:nvSpPr>
          <p:cNvPr id="259" name="Google Shape;259;p22"/>
          <p:cNvSpPr txBox="1"/>
          <p:nvPr/>
        </p:nvSpPr>
        <p:spPr>
          <a:xfrm>
            <a:off x="7101075" y="1655925"/>
            <a:ext cx="391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700" u="none" cap="none" strike="noStrike"/>
              <a:t>[</a:t>
            </a:r>
            <a:r>
              <a:rPr lang="en-GB" sz="700"/>
              <a:t>14]</a:t>
            </a:r>
            <a:endParaRPr i="0" sz="700" u="none" cap="none" strike="noStrike"/>
          </a:p>
        </p:txBody>
      </p:sp>
      <p:sp>
        <p:nvSpPr>
          <p:cNvPr id="260" name="Google Shape;260;p22"/>
          <p:cNvSpPr txBox="1"/>
          <p:nvPr/>
        </p:nvSpPr>
        <p:spPr>
          <a:xfrm>
            <a:off x="6544950" y="1849375"/>
            <a:ext cx="3918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GB" sz="700" u="none" cap="none" strike="noStrike"/>
              <a:t>[</a:t>
            </a:r>
            <a:r>
              <a:rPr lang="en-GB" sz="700"/>
              <a:t>15]</a:t>
            </a:r>
            <a:endParaRPr i="0" sz="70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 amt="60000"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/>
          <p:nvPr/>
        </p:nvSpPr>
        <p:spPr>
          <a:xfrm>
            <a:off x="338900" y="977550"/>
            <a:ext cx="4035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i="0" lang="en-GB" u="none" cap="none" strike="noStrike">
                <a:solidFill>
                  <a:srgbClr val="083776"/>
                </a:solidFill>
                <a:latin typeface="Arial"/>
                <a:ea typeface="Arial"/>
                <a:cs typeface="Arial"/>
                <a:sym typeface="Arial"/>
              </a:rPr>
              <a:t>Time Limits in Reinforcement Learning</a:t>
            </a:r>
            <a:r>
              <a:rPr b="1" i="0" lang="en-GB" sz="1600" u="none" cap="none" strike="noStrike">
                <a:solidFill>
                  <a:srgbClr val="08377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700" u="none" cap="none" strike="noStrike">
                <a:latin typeface="Arial"/>
                <a:ea typeface="Arial"/>
                <a:cs typeface="Arial"/>
                <a:sym typeface="Arial"/>
              </a:rPr>
              <a:t>[16]</a:t>
            </a:r>
            <a:endParaRPr sz="7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Font typeface="Noto Sans Symbols"/>
              <a:buChar char="▪"/>
            </a:pPr>
            <a:r>
              <a:rPr lang="en-GB" sz="1300">
                <a:solidFill>
                  <a:srgbClr val="CC0000"/>
                </a:solidFill>
              </a:rPr>
              <a:t>Time limits</a:t>
            </a:r>
            <a:r>
              <a:rPr lang="en-GB" sz="1300">
                <a:solidFill>
                  <a:srgbClr val="0071D6"/>
                </a:solidFill>
              </a:rPr>
              <a:t> are part of the state of the environment</a:t>
            </a:r>
            <a:endParaRPr sz="1300">
              <a:solidFill>
                <a:srgbClr val="0071D6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Char char="▪"/>
            </a:pPr>
            <a:r>
              <a:rPr lang="en-GB" sz="1300">
                <a:solidFill>
                  <a:srgbClr val="0071D6"/>
                </a:solidFill>
              </a:rPr>
              <a:t>Include the remaining time as part of the state</a:t>
            </a:r>
            <a:endParaRPr sz="1300">
              <a:solidFill>
                <a:srgbClr val="0071D6"/>
              </a:solidFill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Char char="▪"/>
            </a:pPr>
            <a:r>
              <a:rPr lang="en-GB" sz="1300">
                <a:solidFill>
                  <a:srgbClr val="0071D6"/>
                </a:solidFill>
              </a:rPr>
              <a:t>significant performance improvements for agents with time-awareness</a:t>
            </a:r>
            <a:endParaRPr sz="1300">
              <a:solidFill>
                <a:srgbClr val="0071D6"/>
              </a:solidFill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4458625" y="977557"/>
            <a:ext cx="4483500" cy="15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83776"/>
                </a:solidFill>
              </a:rPr>
              <a:t>Partially observable Markov decision process</a:t>
            </a:r>
            <a:r>
              <a:rPr b="1" i="0" lang="en-GB" u="none" cap="none" strike="noStrike">
                <a:solidFill>
                  <a:srgbClr val="083776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b="1" i="0" lang="en-GB" sz="1600" u="none" cap="none" strike="noStrike">
                <a:solidFill>
                  <a:srgbClr val="083776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700" u="none" cap="none" strike="noStrike">
                <a:latin typeface="Arial"/>
                <a:ea typeface="Arial"/>
                <a:cs typeface="Arial"/>
                <a:sym typeface="Arial"/>
              </a:rPr>
              <a:t>[17]</a:t>
            </a:r>
            <a:endParaRPr b="0" i="0" sz="7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" u="none" cap="none" strike="noStrike">
              <a:solidFill>
                <a:srgbClr val="0071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Font typeface="Noto Sans Symbols"/>
              <a:buChar char="▪"/>
            </a:pPr>
            <a:r>
              <a:rPr lang="en-GB" sz="1300">
                <a:solidFill>
                  <a:srgbClr val="0071D6"/>
                </a:solidFill>
              </a:rPr>
              <a:t>Partially Observable Environments</a:t>
            </a:r>
            <a:endParaRPr sz="1300"/>
          </a:p>
          <a:p>
            <a:pPr indent="-2730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300"/>
              <a:buFont typeface="Noto Sans Symbols"/>
              <a:buChar char="▪"/>
            </a:pPr>
            <a:r>
              <a:rPr lang="en-GB" sz="1300">
                <a:solidFill>
                  <a:srgbClr val="0071D6"/>
                </a:solidFill>
              </a:rPr>
              <a:t>Deal with the </a:t>
            </a:r>
            <a:r>
              <a:rPr lang="en-GB" sz="1300">
                <a:solidFill>
                  <a:srgbClr val="0071D6"/>
                </a:solidFill>
              </a:rPr>
              <a:t>uncertainty</a:t>
            </a:r>
            <a:r>
              <a:rPr lang="en-GB" sz="1300">
                <a:solidFill>
                  <a:srgbClr val="0071D6"/>
                </a:solidFill>
              </a:rPr>
              <a:t> of states</a:t>
            </a:r>
            <a:endParaRPr sz="1300">
              <a:solidFill>
                <a:srgbClr val="0071D6"/>
              </a:solidFill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1D6"/>
              </a:buClr>
              <a:buSzPts val="1500"/>
              <a:buChar char="▪"/>
            </a:pPr>
            <a:r>
              <a:rPr lang="en-GB" sz="1300">
                <a:solidFill>
                  <a:srgbClr val="CC0000"/>
                </a:solidFill>
              </a:rPr>
              <a:t>Beliefs</a:t>
            </a:r>
            <a:r>
              <a:rPr lang="en-GB" sz="1300">
                <a:solidFill>
                  <a:srgbClr val="0071D6"/>
                </a:solidFill>
              </a:rPr>
              <a:t> of environment states:</a:t>
            </a:r>
            <a:r>
              <a:rPr lang="en-GB" sz="1500">
                <a:solidFill>
                  <a:srgbClr val="0071D6"/>
                </a:solidFill>
              </a:rPr>
              <a:t> </a:t>
            </a:r>
            <a:endParaRPr sz="1500">
              <a:solidFill>
                <a:srgbClr val="0071D6"/>
              </a:solidFill>
            </a:endParaRPr>
          </a:p>
        </p:txBody>
      </p:sp>
      <p:pic>
        <p:nvPicPr>
          <p:cNvPr id="267" name="Google Shape;26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1996" y="2687650"/>
            <a:ext cx="3399332" cy="1647125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8" name="Google Shape;268;p23"/>
          <p:cNvSpPr txBox="1"/>
          <p:nvPr/>
        </p:nvSpPr>
        <p:spPr>
          <a:xfrm>
            <a:off x="4660500" y="4731000"/>
            <a:ext cx="44835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[16] Pardo, F., Tavakoli, A., Levdik, V., &amp; Kormushev, P. (2017). Time Limits in Reinforcement Learning. ICML.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[17] </a:t>
            </a: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Åström, K.J. (1965). "Optimal control of Markov processes with incomplete state information".Journal of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       Mathematical Analysis and Applications. 10: 174–205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^a_t = (\mathbb{P}[S^e_t = s^1], ..., \mathbb{P}[S^e_t = s^n])" id="269" name="Google Shape;269;p23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2738" y="2121850"/>
            <a:ext cx="2439276" cy="2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3"/>
          <p:cNvSpPr txBox="1"/>
          <p:nvPr/>
        </p:nvSpPr>
        <p:spPr>
          <a:xfrm>
            <a:off x="481825" y="262650"/>
            <a:ext cx="82029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Arial"/>
              <a:buNone/>
            </a:pPr>
            <a:r>
              <a:rPr b="1" lang="en-GB" sz="3000">
                <a:solidFill>
                  <a:srgbClr val="002A6E"/>
                </a:solidFill>
              </a:rPr>
              <a:t>Related Work </a:t>
            </a:r>
            <a:endParaRPr b="1" sz="3000">
              <a:solidFill>
                <a:srgbClr val="002A6E"/>
              </a:solidFill>
            </a:endParaRPr>
          </a:p>
        </p:txBody>
      </p:sp>
      <p:pic>
        <p:nvPicPr>
          <p:cNvPr id="271" name="Google Shape;27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425" y="2773663"/>
            <a:ext cx="1470350" cy="14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9125" y="2789663"/>
            <a:ext cx="1447876" cy="14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 txBox="1"/>
          <p:nvPr/>
        </p:nvSpPr>
        <p:spPr>
          <a:xfrm>
            <a:off x="818550" y="4174800"/>
            <a:ext cx="11301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2A6E"/>
                </a:solidFill>
              </a:rPr>
              <a:t>(a) Standard</a:t>
            </a:r>
            <a:endParaRPr>
              <a:solidFill>
                <a:srgbClr val="002A6E"/>
              </a:solidFill>
            </a:endParaRPr>
          </a:p>
        </p:txBody>
      </p:sp>
      <p:sp>
        <p:nvSpPr>
          <p:cNvPr id="274" name="Google Shape;274;p23"/>
          <p:cNvSpPr txBox="1"/>
          <p:nvPr/>
        </p:nvSpPr>
        <p:spPr>
          <a:xfrm>
            <a:off x="2276513" y="4174800"/>
            <a:ext cx="15531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2A6E"/>
                </a:solidFill>
              </a:rPr>
              <a:t>(b) Time-awareness</a:t>
            </a:r>
            <a:endParaRPr>
              <a:solidFill>
                <a:srgbClr val="002A6E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